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691" r:id="rId2"/>
  </p:sldMasterIdLst>
  <p:notesMasterIdLst>
    <p:notesMasterId r:id="rId70"/>
  </p:notesMasterIdLst>
  <p:sldIdLst>
    <p:sldId id="300" r:id="rId3"/>
    <p:sldId id="400" r:id="rId4"/>
    <p:sldId id="401" r:id="rId5"/>
    <p:sldId id="402" r:id="rId6"/>
    <p:sldId id="403" r:id="rId7"/>
    <p:sldId id="404" r:id="rId8"/>
    <p:sldId id="405" r:id="rId9"/>
    <p:sldId id="406" r:id="rId10"/>
    <p:sldId id="407" r:id="rId11"/>
    <p:sldId id="408" r:id="rId12"/>
    <p:sldId id="409" r:id="rId13"/>
    <p:sldId id="410" r:id="rId14"/>
    <p:sldId id="411" r:id="rId15"/>
    <p:sldId id="412" r:id="rId16"/>
    <p:sldId id="413" r:id="rId17"/>
    <p:sldId id="414" r:id="rId18"/>
    <p:sldId id="415" r:id="rId19"/>
    <p:sldId id="416" r:id="rId20"/>
    <p:sldId id="417" r:id="rId21"/>
    <p:sldId id="418" r:id="rId22"/>
    <p:sldId id="419" r:id="rId23"/>
    <p:sldId id="420" r:id="rId24"/>
    <p:sldId id="421" r:id="rId25"/>
    <p:sldId id="422" r:id="rId26"/>
    <p:sldId id="423" r:id="rId27"/>
    <p:sldId id="424" r:id="rId28"/>
    <p:sldId id="425" r:id="rId29"/>
    <p:sldId id="426" r:id="rId30"/>
    <p:sldId id="427" r:id="rId31"/>
    <p:sldId id="428" r:id="rId32"/>
    <p:sldId id="429" r:id="rId33"/>
    <p:sldId id="430" r:id="rId34"/>
    <p:sldId id="431" r:id="rId35"/>
    <p:sldId id="432" r:id="rId36"/>
    <p:sldId id="433" r:id="rId37"/>
    <p:sldId id="434" r:id="rId38"/>
    <p:sldId id="435" r:id="rId39"/>
    <p:sldId id="436" r:id="rId40"/>
    <p:sldId id="437" r:id="rId41"/>
    <p:sldId id="438" r:id="rId42"/>
    <p:sldId id="439" r:id="rId43"/>
    <p:sldId id="440" r:id="rId44"/>
    <p:sldId id="441" r:id="rId45"/>
    <p:sldId id="442" r:id="rId46"/>
    <p:sldId id="443" r:id="rId47"/>
    <p:sldId id="444" r:id="rId48"/>
    <p:sldId id="445" r:id="rId49"/>
    <p:sldId id="446" r:id="rId50"/>
    <p:sldId id="447" r:id="rId51"/>
    <p:sldId id="448" r:id="rId52"/>
    <p:sldId id="449" r:id="rId53"/>
    <p:sldId id="450" r:id="rId54"/>
    <p:sldId id="451" r:id="rId55"/>
    <p:sldId id="452" r:id="rId56"/>
    <p:sldId id="453" r:id="rId57"/>
    <p:sldId id="454" r:id="rId58"/>
    <p:sldId id="455" r:id="rId59"/>
    <p:sldId id="456" r:id="rId60"/>
    <p:sldId id="457" r:id="rId61"/>
    <p:sldId id="458" r:id="rId62"/>
    <p:sldId id="459" r:id="rId63"/>
    <p:sldId id="460" r:id="rId64"/>
    <p:sldId id="461" r:id="rId65"/>
    <p:sldId id="462" r:id="rId66"/>
    <p:sldId id="463" r:id="rId67"/>
    <p:sldId id="464" r:id="rId68"/>
    <p:sldId id="465" r:id="rId6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692" autoAdjust="0"/>
  </p:normalViewPr>
  <p:slideViewPr>
    <p:cSldViewPr>
      <p:cViewPr>
        <p:scale>
          <a:sx n="70" d="100"/>
          <a:sy n="70" d="100"/>
        </p:scale>
        <p:origin x="-2178" y="-7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" Type="http://schemas.openxmlformats.org/officeDocument/2006/relationships/slide" Target="slides/slide5.xml"/><Relationship Id="rId71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D2808B-EDEA-4089-8A9F-9FE18648F4F5}" type="datetimeFigureOut">
              <a:rPr lang="en-US" smtClean="0"/>
              <a:t>7/10/2017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DB1B5E-DA62-483D-B458-CB2A24AAF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940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768" indent="-285198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2359" indent="-227219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99929" indent="-227219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5932" indent="-227219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07234" indent="-22721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58536" indent="-22721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09838" indent="-22721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61140" indent="-22721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9C5549EB-DB1B-46E1-8832-BB77C2F5480E}" type="slidenum">
              <a:rPr lang="en-US" altLang="en-US">
                <a:solidFill>
                  <a:prstClr val="black"/>
                </a:solidFill>
                <a:latin typeface="Times New Roman" pitchFamily="18" charset="0"/>
              </a:rPr>
              <a:pPr/>
              <a:t>1</a:t>
            </a:fld>
            <a:endParaRPr lang="en-US" altLang="en-US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402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24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0" y="0"/>
            <a:ext cx="9144000" cy="6615113"/>
          </a:xfrm>
          <a:prstGeom prst="roundRect">
            <a:avLst>
              <a:gd name="adj" fmla="val 0"/>
            </a:avLst>
          </a:prstGeom>
          <a:solidFill>
            <a:srgbClr val="5353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srgbClr val="595959"/>
              </a:solidFill>
            </a:endParaRPr>
          </a:p>
        </p:txBody>
      </p:sp>
      <p:grpSp>
        <p:nvGrpSpPr>
          <p:cNvPr id="5" name="Group 9"/>
          <p:cNvGrpSpPr>
            <a:grpSpLocks noChangeAspect="1"/>
          </p:cNvGrpSpPr>
          <p:nvPr/>
        </p:nvGrpSpPr>
        <p:grpSpPr bwMode="auto">
          <a:xfrm>
            <a:off x="0" y="5729288"/>
            <a:ext cx="9144000" cy="1177925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 useBgFill="1">
          <p:nvSpPr>
            <p:cNvPr id="10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</p:grpSp>
      <p:pic>
        <p:nvPicPr>
          <p:cNvPr id="11" name="Picture 13" descr="TAMAgEXTwhit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0738" y="3765550"/>
            <a:ext cx="2557462" cy="94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1" y="3556001"/>
            <a:ext cx="4930612" cy="14732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966103-43EE-4127-A6A8-5414C58D9E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48011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 rot="10800000">
            <a:off x="0" y="0"/>
            <a:ext cx="9144000" cy="922338"/>
          </a:xfrm>
          <a:prstGeom prst="roundRect">
            <a:avLst>
              <a:gd name="adj" fmla="val 0"/>
            </a:avLst>
          </a:prstGeom>
          <a:solidFill>
            <a:srgbClr val="5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srgbClr val="500000"/>
              </a:solidFill>
            </a:endParaRPr>
          </a:p>
        </p:txBody>
      </p:sp>
      <p:grpSp>
        <p:nvGrpSpPr>
          <p:cNvPr id="5" name="Group 15"/>
          <p:cNvGrpSpPr>
            <a:grpSpLocks noChangeAspect="1"/>
          </p:cNvGrpSpPr>
          <p:nvPr/>
        </p:nvGrpSpPr>
        <p:grpSpPr bwMode="auto">
          <a:xfrm>
            <a:off x="0" y="68263"/>
            <a:ext cx="9144000" cy="974725"/>
            <a:chOff x="-3905251" y="4294188"/>
            <a:chExt cx="13027839" cy="1892300"/>
          </a:xfrm>
        </p:grpSpPr>
        <p:sp>
          <p:nvSpPr>
            <p:cNvPr id="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 useBgFill="1">
          <p:nvSpPr>
            <p:cNvPr id="9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</p:grpSp>
      <p:pic>
        <p:nvPicPr>
          <p:cNvPr id="10" name="Picture 12" descr="TAMAgEX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238" y="6194425"/>
            <a:ext cx="1452562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98450" y="706438"/>
            <a:ext cx="8542338" cy="601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241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 rot="10800000">
            <a:off x="0" y="0"/>
            <a:ext cx="9144000" cy="922338"/>
          </a:xfrm>
          <a:prstGeom prst="roundRect">
            <a:avLst>
              <a:gd name="adj" fmla="val 0"/>
            </a:avLst>
          </a:prstGeom>
          <a:solidFill>
            <a:srgbClr val="0054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srgbClr val="500000"/>
              </a:solidFill>
            </a:endParaRPr>
          </a:p>
        </p:txBody>
      </p:sp>
      <p:grpSp>
        <p:nvGrpSpPr>
          <p:cNvPr id="4" name="Group 15"/>
          <p:cNvGrpSpPr>
            <a:grpSpLocks noChangeAspect="1"/>
          </p:cNvGrpSpPr>
          <p:nvPr/>
        </p:nvGrpSpPr>
        <p:grpSpPr bwMode="auto">
          <a:xfrm>
            <a:off x="0" y="68263"/>
            <a:ext cx="9144000" cy="974725"/>
            <a:chOff x="-3905251" y="4294188"/>
            <a:chExt cx="13027839" cy="1892300"/>
          </a:xfrm>
        </p:grpSpPr>
        <p:sp>
          <p:nvSpPr>
            <p:cNvPr id="5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6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7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 useBgFill="1">
          <p:nvSpPr>
            <p:cNvPr id="8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</p:grpSp>
      <p:pic>
        <p:nvPicPr>
          <p:cNvPr id="10" name="Picture 12" descr="TAMAgEX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238" y="6194425"/>
            <a:ext cx="1452562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98450" y="706438"/>
            <a:ext cx="8542338" cy="601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9979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 rot="10800000">
            <a:off x="0" y="0"/>
            <a:ext cx="9144000" cy="922338"/>
          </a:xfrm>
          <a:prstGeom prst="roundRect">
            <a:avLst>
              <a:gd name="adj" fmla="val 0"/>
            </a:avLst>
          </a:prstGeom>
          <a:solidFill>
            <a:srgbClr val="5353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srgbClr val="500000"/>
              </a:solidFill>
            </a:endParaRPr>
          </a:p>
        </p:txBody>
      </p:sp>
      <p:grpSp>
        <p:nvGrpSpPr>
          <p:cNvPr id="4" name="Group 15"/>
          <p:cNvGrpSpPr>
            <a:grpSpLocks noChangeAspect="1"/>
          </p:cNvGrpSpPr>
          <p:nvPr/>
        </p:nvGrpSpPr>
        <p:grpSpPr bwMode="auto">
          <a:xfrm>
            <a:off x="0" y="68263"/>
            <a:ext cx="9144000" cy="974725"/>
            <a:chOff x="-3905251" y="4294188"/>
            <a:chExt cx="13027839" cy="1892300"/>
          </a:xfrm>
        </p:grpSpPr>
        <p:sp>
          <p:nvSpPr>
            <p:cNvPr id="5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6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7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 useBgFill="1">
          <p:nvSpPr>
            <p:cNvPr id="8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</p:grpSp>
      <p:pic>
        <p:nvPicPr>
          <p:cNvPr id="10" name="Picture 12" descr="TAMAgEX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238" y="6194425"/>
            <a:ext cx="1452562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98450" y="706438"/>
            <a:ext cx="8542338" cy="601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5997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0" y="0"/>
            <a:ext cx="9144000" cy="6615113"/>
          </a:xfrm>
          <a:prstGeom prst="roundRect">
            <a:avLst>
              <a:gd name="adj" fmla="val 0"/>
            </a:avLst>
          </a:prstGeom>
          <a:solidFill>
            <a:srgbClr val="5353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595959"/>
              </a:solidFill>
            </a:endParaRPr>
          </a:p>
        </p:txBody>
      </p:sp>
      <p:grpSp>
        <p:nvGrpSpPr>
          <p:cNvPr id="5" name="Group 9"/>
          <p:cNvGrpSpPr>
            <a:grpSpLocks noChangeAspect="1"/>
          </p:cNvGrpSpPr>
          <p:nvPr/>
        </p:nvGrpSpPr>
        <p:grpSpPr bwMode="auto">
          <a:xfrm>
            <a:off x="0" y="5729288"/>
            <a:ext cx="9144000" cy="1177925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ea typeface="MS PGothic" pitchFamily="34" charset="-128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ea typeface="MS PGothic" pitchFamily="34" charset="-128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ea typeface="MS PGothic" pitchFamily="34" charset="-128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ea typeface="MS PGothic" pitchFamily="34" charset="-128"/>
              </a:endParaRPr>
            </a:p>
          </p:txBody>
        </p:sp>
        <p:sp useBgFill="1">
          <p:nvSpPr>
            <p:cNvPr id="10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ea typeface="MS PGothic" pitchFamily="34" charset="-128"/>
              </a:endParaRPr>
            </a:p>
          </p:txBody>
        </p:sp>
      </p:grpSp>
      <p:pic>
        <p:nvPicPr>
          <p:cNvPr id="11" name="Picture 13" descr="TAMAgEXT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0738" y="3765550"/>
            <a:ext cx="2557462" cy="94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1" y="3556001"/>
            <a:ext cx="4930612" cy="14732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343F40-E873-472A-8C05-A354725762AF}" type="datetime1">
              <a:rPr lang="en-US"/>
              <a:pPr>
                <a:defRPr/>
              </a:pPr>
              <a:t>7/10/2017</a:t>
            </a:fld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3ADDA3-D9FB-402F-B6A1-E2DA2DDDA0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84340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0" y="0"/>
            <a:ext cx="9144000" cy="6615113"/>
          </a:xfrm>
          <a:prstGeom prst="roundRect">
            <a:avLst>
              <a:gd name="adj" fmla="val 0"/>
            </a:avLst>
          </a:prstGeom>
          <a:solidFill>
            <a:srgbClr val="5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5" name="Group 9"/>
          <p:cNvGrpSpPr>
            <a:grpSpLocks noChangeAspect="1"/>
          </p:cNvGrpSpPr>
          <p:nvPr/>
        </p:nvGrpSpPr>
        <p:grpSpPr bwMode="auto">
          <a:xfrm>
            <a:off x="0" y="5729288"/>
            <a:ext cx="9144000" cy="1177925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ea typeface="MS PGothic" pitchFamily="34" charset="-128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ea typeface="MS PGothic" pitchFamily="34" charset="-128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ea typeface="MS PGothic" pitchFamily="34" charset="-128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ea typeface="MS PGothic" pitchFamily="34" charset="-128"/>
              </a:endParaRPr>
            </a:p>
          </p:txBody>
        </p:sp>
        <p:sp useBgFill="1">
          <p:nvSpPr>
            <p:cNvPr id="10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ea typeface="MS PGothic" pitchFamily="34" charset="-128"/>
              </a:endParaRPr>
            </a:p>
          </p:txBody>
        </p:sp>
      </p:grpSp>
      <p:pic>
        <p:nvPicPr>
          <p:cNvPr id="11" name="Picture 13" descr="TAMAgEXT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0738" y="3765550"/>
            <a:ext cx="2557462" cy="94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1" y="3556001"/>
            <a:ext cx="4930612" cy="14732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6AA2A8-9535-41BD-AFEE-B42639B53DC4}" type="datetime1">
              <a:rPr lang="en-US"/>
              <a:pPr>
                <a:defRPr/>
              </a:pPr>
              <a:t>7/10/2017</a:t>
            </a:fld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D7AF24-A1A1-4BB0-B7B0-1A4642654A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64730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0" y="0"/>
            <a:ext cx="9144000" cy="6615113"/>
          </a:xfrm>
          <a:prstGeom prst="roundRect">
            <a:avLst>
              <a:gd name="adj" fmla="val 0"/>
            </a:avLst>
          </a:prstGeom>
          <a:solidFill>
            <a:srgbClr val="0054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5" name="Group 9"/>
          <p:cNvGrpSpPr>
            <a:grpSpLocks noChangeAspect="1"/>
          </p:cNvGrpSpPr>
          <p:nvPr/>
        </p:nvGrpSpPr>
        <p:grpSpPr bwMode="auto">
          <a:xfrm>
            <a:off x="0" y="5729288"/>
            <a:ext cx="9144000" cy="1177925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ea typeface="MS PGothic" pitchFamily="34" charset="-128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ea typeface="MS PGothic" pitchFamily="34" charset="-128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ea typeface="MS PGothic" pitchFamily="34" charset="-128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ea typeface="MS PGothic" pitchFamily="34" charset="-128"/>
              </a:endParaRPr>
            </a:p>
          </p:txBody>
        </p:sp>
        <p:sp useBgFill="1">
          <p:nvSpPr>
            <p:cNvPr id="10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ea typeface="MS PGothic" pitchFamily="34" charset="-128"/>
              </a:endParaRPr>
            </a:p>
          </p:txBody>
        </p:sp>
      </p:grpSp>
      <p:pic>
        <p:nvPicPr>
          <p:cNvPr id="11" name="Picture 13" descr="TAMAgEXT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0738" y="3765550"/>
            <a:ext cx="2557462" cy="94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1" y="3556001"/>
            <a:ext cx="4930612" cy="14732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A61436-BA1B-4170-8898-BEE379C2D30F}" type="datetime1">
              <a:rPr lang="en-US"/>
              <a:pPr>
                <a:defRPr/>
              </a:pPr>
              <a:t>7/10/2017</a:t>
            </a:fld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F79DB0-348C-4CBD-A5B6-58B8AE3A4E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74760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TAMAgEX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238" y="6226175"/>
            <a:ext cx="1452562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/>
          <p:cNvSpPr/>
          <p:nvPr userDrawn="1"/>
        </p:nvSpPr>
        <p:spPr>
          <a:xfrm rot="10800000">
            <a:off x="0" y="0"/>
            <a:ext cx="9144000" cy="1020763"/>
          </a:xfrm>
          <a:prstGeom prst="roundRect">
            <a:avLst>
              <a:gd name="adj" fmla="val 0"/>
            </a:avLst>
          </a:prstGeom>
          <a:solidFill>
            <a:srgbClr val="5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15"/>
          <p:cNvGrpSpPr>
            <a:grpSpLocks noChangeAspect="1"/>
          </p:cNvGrpSpPr>
          <p:nvPr userDrawn="1"/>
        </p:nvGrpSpPr>
        <p:grpSpPr bwMode="auto">
          <a:xfrm>
            <a:off x="0" y="58738"/>
            <a:ext cx="9144000" cy="976312"/>
            <a:chOff x="-3905251" y="4294188"/>
            <a:chExt cx="13027839" cy="1892300"/>
          </a:xfrm>
        </p:grpSpPr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ea typeface="MS PGothic" pitchFamily="34" charset="-128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ea typeface="MS PGothic" pitchFamily="34" charset="-128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ea typeface="MS PGothic" pitchFamily="34" charset="-128"/>
              </a:endParaRPr>
            </a:p>
          </p:txBody>
        </p:sp>
        <p:sp useBgFill="1">
          <p:nvSpPr>
            <p:cNvPr id="11" name="Freeform 12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ea typeface="MS PGothic" pitchFamily="34" charset="-128"/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638" y="1672022"/>
            <a:ext cx="8747216" cy="445414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93637" y="421196"/>
            <a:ext cx="8747217" cy="97002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716899-088E-4A35-B233-9B9AF47ADBA6}" type="datetime1">
              <a:rPr lang="en-US"/>
              <a:pPr>
                <a:defRPr/>
              </a:pPr>
              <a:t>7/10/2017</a:t>
            </a:fld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07D3B5-198F-4D1F-BAFE-E209FB14649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64444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TAMAgEX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238" y="6226175"/>
            <a:ext cx="1452562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/>
          <p:cNvSpPr/>
          <p:nvPr userDrawn="1"/>
        </p:nvSpPr>
        <p:spPr>
          <a:xfrm rot="10800000">
            <a:off x="0" y="0"/>
            <a:ext cx="9144000" cy="1020763"/>
          </a:xfrm>
          <a:prstGeom prst="roundRect">
            <a:avLst>
              <a:gd name="adj" fmla="val 0"/>
            </a:avLst>
          </a:prstGeom>
          <a:solidFill>
            <a:srgbClr val="5353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15"/>
          <p:cNvGrpSpPr>
            <a:grpSpLocks noChangeAspect="1"/>
          </p:cNvGrpSpPr>
          <p:nvPr userDrawn="1"/>
        </p:nvGrpSpPr>
        <p:grpSpPr bwMode="auto">
          <a:xfrm>
            <a:off x="0" y="58738"/>
            <a:ext cx="9144000" cy="976312"/>
            <a:chOff x="-3905251" y="4294188"/>
            <a:chExt cx="13027839" cy="1892300"/>
          </a:xfrm>
        </p:grpSpPr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ea typeface="MS PGothic" pitchFamily="34" charset="-128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ea typeface="MS PGothic" pitchFamily="34" charset="-128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ea typeface="MS PGothic" pitchFamily="34" charset="-128"/>
              </a:endParaRPr>
            </a:p>
          </p:txBody>
        </p:sp>
        <p:sp useBgFill="1">
          <p:nvSpPr>
            <p:cNvPr id="11" name="Freeform 12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ea typeface="MS PGothic" pitchFamily="34" charset="-128"/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638" y="1672022"/>
            <a:ext cx="8747216" cy="445414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93637" y="421196"/>
            <a:ext cx="8747217" cy="97002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36E1D5-9FA2-47AA-9406-83068A5473B9}" type="datetime1">
              <a:rPr lang="en-US"/>
              <a:pPr>
                <a:defRPr/>
              </a:pPr>
              <a:t>7/10/2017</a:t>
            </a:fld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4C24E6-2EF8-402D-835D-7676F5CAB5F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38906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TAMAgEX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238" y="6226175"/>
            <a:ext cx="1452562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/>
          <p:cNvSpPr/>
          <p:nvPr userDrawn="1"/>
        </p:nvSpPr>
        <p:spPr>
          <a:xfrm rot="10800000">
            <a:off x="0" y="0"/>
            <a:ext cx="9144000" cy="1020763"/>
          </a:xfrm>
          <a:prstGeom prst="roundRect">
            <a:avLst>
              <a:gd name="adj" fmla="val 0"/>
            </a:avLst>
          </a:prstGeom>
          <a:solidFill>
            <a:srgbClr val="0054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15"/>
          <p:cNvGrpSpPr>
            <a:grpSpLocks noChangeAspect="1"/>
          </p:cNvGrpSpPr>
          <p:nvPr userDrawn="1"/>
        </p:nvGrpSpPr>
        <p:grpSpPr bwMode="auto">
          <a:xfrm>
            <a:off x="0" y="58738"/>
            <a:ext cx="9144000" cy="976312"/>
            <a:chOff x="-3905251" y="4294188"/>
            <a:chExt cx="13027839" cy="1892300"/>
          </a:xfrm>
        </p:grpSpPr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ea typeface="MS PGothic" pitchFamily="34" charset="-128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ea typeface="MS PGothic" pitchFamily="34" charset="-128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ea typeface="MS PGothic" pitchFamily="34" charset="-128"/>
              </a:endParaRPr>
            </a:p>
          </p:txBody>
        </p:sp>
        <p:sp useBgFill="1">
          <p:nvSpPr>
            <p:cNvPr id="11" name="Freeform 12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ea typeface="MS PGothic" pitchFamily="34" charset="-128"/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638" y="1672022"/>
            <a:ext cx="8747216" cy="445414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93637" y="421196"/>
            <a:ext cx="8747217" cy="97002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28620-B64E-4BBA-ABF0-522443DDA9FE}" type="datetime1">
              <a:rPr lang="en-US"/>
              <a:pPr>
                <a:defRPr/>
              </a:pPr>
              <a:t>7/10/2017</a:t>
            </a:fld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B39932-23AD-425D-9304-E4C853B8AD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41900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>
          <a:xfrm rot="10800000">
            <a:off x="0" y="6037263"/>
            <a:ext cx="9144000" cy="841375"/>
          </a:xfrm>
          <a:prstGeom prst="roundRect">
            <a:avLst>
              <a:gd name="adj" fmla="val 0"/>
            </a:avLst>
          </a:prstGeom>
          <a:solidFill>
            <a:srgbClr val="5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595959"/>
              </a:solidFill>
            </a:endParaRPr>
          </a:p>
        </p:txBody>
      </p:sp>
      <p:grpSp>
        <p:nvGrpSpPr>
          <p:cNvPr id="5" name="Group 15"/>
          <p:cNvGrpSpPr>
            <a:grpSpLocks noChangeAspect="1"/>
          </p:cNvGrpSpPr>
          <p:nvPr userDrawn="1"/>
        </p:nvGrpSpPr>
        <p:grpSpPr bwMode="auto">
          <a:xfrm flipH="1" flipV="1">
            <a:off x="0" y="6037263"/>
            <a:ext cx="9144000" cy="779462"/>
            <a:chOff x="-3905251" y="4294188"/>
            <a:chExt cx="13027839" cy="1892300"/>
          </a:xfrm>
        </p:grpSpPr>
        <p:sp>
          <p:nvSpPr>
            <p:cNvPr id="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ea typeface="MS PGothic" pitchFamily="34" charset="-128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ea typeface="MS PGothic" pitchFamily="34" charset="-128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ea typeface="MS PGothic" pitchFamily="34" charset="-128"/>
              </a:endParaRPr>
            </a:p>
          </p:txBody>
        </p:sp>
        <p:sp useBgFill="1">
          <p:nvSpPr>
            <p:cNvPr id="10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ea typeface="MS PGothic" pitchFamily="34" charset="-128"/>
              </a:endParaRPr>
            </a:p>
          </p:txBody>
        </p:sp>
      </p:grpSp>
      <p:pic>
        <p:nvPicPr>
          <p:cNvPr id="11" name="Picture 12" descr="TAMAgEX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238" y="433388"/>
            <a:ext cx="1452562" cy="53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638" y="1614586"/>
            <a:ext cx="8747216" cy="451157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93638" y="338328"/>
            <a:ext cx="6890530" cy="727426"/>
          </a:xfrm>
        </p:spPr>
        <p:txBody>
          <a:bodyPr anchor="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71830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0" y="0"/>
            <a:ext cx="9144000" cy="6615113"/>
          </a:xfrm>
          <a:prstGeom prst="roundRect">
            <a:avLst>
              <a:gd name="adj" fmla="val 0"/>
            </a:avLst>
          </a:prstGeom>
          <a:solidFill>
            <a:srgbClr val="5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5" name="Group 9"/>
          <p:cNvGrpSpPr>
            <a:grpSpLocks noChangeAspect="1"/>
          </p:cNvGrpSpPr>
          <p:nvPr/>
        </p:nvGrpSpPr>
        <p:grpSpPr bwMode="auto">
          <a:xfrm>
            <a:off x="0" y="5729288"/>
            <a:ext cx="9144000" cy="1177925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 useBgFill="1">
          <p:nvSpPr>
            <p:cNvPr id="10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</p:grpSp>
      <p:pic>
        <p:nvPicPr>
          <p:cNvPr id="11" name="Picture 13" descr="TAMAgEXTwhit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0738" y="3765550"/>
            <a:ext cx="2557462" cy="94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1" y="3556001"/>
            <a:ext cx="4930612" cy="14732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435B20-46B3-4D82-8822-EF321937FA7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26080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>
          <a:xfrm rot="10800000">
            <a:off x="0" y="6037263"/>
            <a:ext cx="9144000" cy="841375"/>
          </a:xfrm>
          <a:prstGeom prst="roundRect">
            <a:avLst>
              <a:gd name="adj" fmla="val 0"/>
            </a:avLst>
          </a:prstGeom>
          <a:solidFill>
            <a:srgbClr val="5353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595959"/>
              </a:solidFill>
            </a:endParaRPr>
          </a:p>
        </p:txBody>
      </p:sp>
      <p:grpSp>
        <p:nvGrpSpPr>
          <p:cNvPr id="5" name="Group 15"/>
          <p:cNvGrpSpPr>
            <a:grpSpLocks noChangeAspect="1"/>
          </p:cNvGrpSpPr>
          <p:nvPr userDrawn="1"/>
        </p:nvGrpSpPr>
        <p:grpSpPr bwMode="auto">
          <a:xfrm flipH="1" flipV="1">
            <a:off x="0" y="6037263"/>
            <a:ext cx="9144000" cy="779462"/>
            <a:chOff x="-3905251" y="4294188"/>
            <a:chExt cx="13027839" cy="1892300"/>
          </a:xfrm>
        </p:grpSpPr>
        <p:sp>
          <p:nvSpPr>
            <p:cNvPr id="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ea typeface="MS PGothic" pitchFamily="34" charset="-128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ea typeface="MS PGothic" pitchFamily="34" charset="-128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ea typeface="MS PGothic" pitchFamily="34" charset="-128"/>
              </a:endParaRPr>
            </a:p>
          </p:txBody>
        </p:sp>
        <p:sp useBgFill="1">
          <p:nvSpPr>
            <p:cNvPr id="10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ea typeface="MS PGothic" pitchFamily="34" charset="-128"/>
              </a:endParaRPr>
            </a:p>
          </p:txBody>
        </p:sp>
      </p:grpSp>
      <p:pic>
        <p:nvPicPr>
          <p:cNvPr id="11" name="Picture 12" descr="TAMAgEX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238" y="433388"/>
            <a:ext cx="1452562" cy="53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638" y="1614586"/>
            <a:ext cx="8747216" cy="451157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93638" y="338328"/>
            <a:ext cx="6890530" cy="727426"/>
          </a:xfrm>
        </p:spPr>
        <p:txBody>
          <a:bodyPr anchor="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11774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>
          <a:xfrm rot="10800000">
            <a:off x="0" y="6254750"/>
            <a:ext cx="9144000" cy="623888"/>
          </a:xfrm>
          <a:prstGeom prst="roundRect">
            <a:avLst>
              <a:gd name="adj" fmla="val 0"/>
            </a:avLst>
          </a:prstGeom>
          <a:solidFill>
            <a:srgbClr val="0054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595959"/>
              </a:solidFill>
            </a:endParaRPr>
          </a:p>
        </p:txBody>
      </p:sp>
      <p:grpSp>
        <p:nvGrpSpPr>
          <p:cNvPr id="5" name="Group 15"/>
          <p:cNvGrpSpPr>
            <a:grpSpLocks noChangeAspect="1"/>
          </p:cNvGrpSpPr>
          <p:nvPr userDrawn="1"/>
        </p:nvGrpSpPr>
        <p:grpSpPr bwMode="auto">
          <a:xfrm flipH="1" flipV="1">
            <a:off x="0" y="6037263"/>
            <a:ext cx="9144000" cy="779462"/>
            <a:chOff x="-3905251" y="4294188"/>
            <a:chExt cx="13027839" cy="1892300"/>
          </a:xfrm>
        </p:grpSpPr>
        <p:sp>
          <p:nvSpPr>
            <p:cNvPr id="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ea typeface="MS PGothic" pitchFamily="34" charset="-128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ea typeface="MS PGothic" pitchFamily="34" charset="-128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ea typeface="MS PGothic" pitchFamily="34" charset="-128"/>
              </a:endParaRPr>
            </a:p>
          </p:txBody>
        </p:sp>
        <p:sp useBgFill="1">
          <p:nvSpPr>
            <p:cNvPr id="10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ea typeface="MS PGothic" pitchFamily="34" charset="-128"/>
              </a:endParaRPr>
            </a:p>
          </p:txBody>
        </p:sp>
      </p:grpSp>
      <p:pic>
        <p:nvPicPr>
          <p:cNvPr id="11" name="Picture 12" descr="TAMAgEX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238" y="433388"/>
            <a:ext cx="1452562" cy="53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638" y="1614586"/>
            <a:ext cx="8747216" cy="451157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93638" y="338328"/>
            <a:ext cx="6890530" cy="727426"/>
          </a:xfrm>
        </p:spPr>
        <p:txBody>
          <a:bodyPr anchor="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52754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 rot="10800000">
            <a:off x="0" y="0"/>
            <a:ext cx="9144000" cy="922338"/>
          </a:xfrm>
          <a:prstGeom prst="roundRect">
            <a:avLst>
              <a:gd name="adj" fmla="val 0"/>
            </a:avLst>
          </a:prstGeom>
          <a:solidFill>
            <a:srgbClr val="5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500000"/>
              </a:solidFill>
            </a:endParaRPr>
          </a:p>
        </p:txBody>
      </p:sp>
      <p:grpSp>
        <p:nvGrpSpPr>
          <p:cNvPr id="5" name="Group 15"/>
          <p:cNvGrpSpPr>
            <a:grpSpLocks noChangeAspect="1"/>
          </p:cNvGrpSpPr>
          <p:nvPr userDrawn="1"/>
        </p:nvGrpSpPr>
        <p:grpSpPr bwMode="auto">
          <a:xfrm>
            <a:off x="0" y="68263"/>
            <a:ext cx="9144000" cy="974725"/>
            <a:chOff x="-3905251" y="4294188"/>
            <a:chExt cx="13027839" cy="1892300"/>
          </a:xfrm>
        </p:grpSpPr>
        <p:sp>
          <p:nvSpPr>
            <p:cNvPr id="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ea typeface="MS PGothic" pitchFamily="34" charset="-128"/>
              </a:endParaRPr>
            </a:p>
          </p:txBody>
        </p:sp>
        <p:sp>
          <p:nvSpPr>
            <p:cNvPr id="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ea typeface="MS PGothic" pitchFamily="34" charset="-128"/>
              </a:endParaRPr>
            </a:p>
          </p:txBody>
        </p:sp>
        <p:sp>
          <p:nvSpPr>
            <p:cNvPr id="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ea typeface="MS PGothic" pitchFamily="34" charset="-128"/>
              </a:endParaRPr>
            </a:p>
          </p:txBody>
        </p:sp>
        <p:sp useBgFill="1">
          <p:nvSpPr>
            <p:cNvPr id="9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ea typeface="MS PGothic" pitchFamily="34" charset="-128"/>
              </a:endParaRPr>
            </a:p>
          </p:txBody>
        </p:sp>
      </p:grpSp>
      <p:pic>
        <p:nvPicPr>
          <p:cNvPr id="10" name="Picture 12" descr="TAMAgEX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238" y="6194425"/>
            <a:ext cx="1452562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98450" y="706438"/>
            <a:ext cx="8542338" cy="601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5476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 rot="10800000">
            <a:off x="0" y="0"/>
            <a:ext cx="9144000" cy="922338"/>
          </a:xfrm>
          <a:prstGeom prst="roundRect">
            <a:avLst>
              <a:gd name="adj" fmla="val 0"/>
            </a:avLst>
          </a:prstGeom>
          <a:solidFill>
            <a:srgbClr val="0054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500000"/>
              </a:solidFill>
            </a:endParaRPr>
          </a:p>
        </p:txBody>
      </p:sp>
      <p:grpSp>
        <p:nvGrpSpPr>
          <p:cNvPr id="4" name="Group 15"/>
          <p:cNvGrpSpPr>
            <a:grpSpLocks noChangeAspect="1"/>
          </p:cNvGrpSpPr>
          <p:nvPr userDrawn="1"/>
        </p:nvGrpSpPr>
        <p:grpSpPr bwMode="auto">
          <a:xfrm>
            <a:off x="0" y="68263"/>
            <a:ext cx="9144000" cy="974725"/>
            <a:chOff x="-3905251" y="4294188"/>
            <a:chExt cx="13027839" cy="1892300"/>
          </a:xfrm>
        </p:grpSpPr>
        <p:sp>
          <p:nvSpPr>
            <p:cNvPr id="5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ea typeface="MS PGothic" pitchFamily="34" charset="-128"/>
              </a:endParaRPr>
            </a:p>
          </p:txBody>
        </p:sp>
        <p:sp>
          <p:nvSpPr>
            <p:cNvPr id="6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ea typeface="MS PGothic" pitchFamily="34" charset="-128"/>
              </a:endParaRPr>
            </a:p>
          </p:txBody>
        </p:sp>
        <p:sp>
          <p:nvSpPr>
            <p:cNvPr id="7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ea typeface="MS PGothic" pitchFamily="34" charset="-128"/>
              </a:endParaRPr>
            </a:p>
          </p:txBody>
        </p:sp>
        <p:sp useBgFill="1">
          <p:nvSpPr>
            <p:cNvPr id="8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ea typeface="MS PGothic" pitchFamily="34" charset="-128"/>
              </a:endParaRPr>
            </a:p>
          </p:txBody>
        </p:sp>
      </p:grpSp>
      <p:pic>
        <p:nvPicPr>
          <p:cNvPr id="10" name="Picture 12" descr="TAMAgEX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238" y="6194425"/>
            <a:ext cx="1452562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98450" y="706438"/>
            <a:ext cx="8542338" cy="601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6579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 rot="10800000">
            <a:off x="0" y="0"/>
            <a:ext cx="9144000" cy="922338"/>
          </a:xfrm>
          <a:prstGeom prst="roundRect">
            <a:avLst>
              <a:gd name="adj" fmla="val 0"/>
            </a:avLst>
          </a:prstGeom>
          <a:solidFill>
            <a:srgbClr val="5353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500000"/>
              </a:solidFill>
            </a:endParaRPr>
          </a:p>
        </p:txBody>
      </p:sp>
      <p:grpSp>
        <p:nvGrpSpPr>
          <p:cNvPr id="4" name="Group 15"/>
          <p:cNvGrpSpPr>
            <a:grpSpLocks noChangeAspect="1"/>
          </p:cNvGrpSpPr>
          <p:nvPr userDrawn="1"/>
        </p:nvGrpSpPr>
        <p:grpSpPr bwMode="auto">
          <a:xfrm>
            <a:off x="0" y="68263"/>
            <a:ext cx="9144000" cy="974725"/>
            <a:chOff x="-3905251" y="4294188"/>
            <a:chExt cx="13027839" cy="1892300"/>
          </a:xfrm>
        </p:grpSpPr>
        <p:sp>
          <p:nvSpPr>
            <p:cNvPr id="5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ea typeface="MS PGothic" pitchFamily="34" charset="-128"/>
              </a:endParaRPr>
            </a:p>
          </p:txBody>
        </p:sp>
        <p:sp>
          <p:nvSpPr>
            <p:cNvPr id="6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ea typeface="MS PGothic" pitchFamily="34" charset="-128"/>
              </a:endParaRPr>
            </a:p>
          </p:txBody>
        </p:sp>
        <p:sp>
          <p:nvSpPr>
            <p:cNvPr id="7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ea typeface="MS PGothic" pitchFamily="34" charset="-128"/>
              </a:endParaRPr>
            </a:p>
          </p:txBody>
        </p:sp>
        <p:sp useBgFill="1">
          <p:nvSpPr>
            <p:cNvPr id="8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ea typeface="MS PGothic" pitchFamily="34" charset="-128"/>
              </a:endParaRPr>
            </a:p>
          </p:txBody>
        </p:sp>
      </p:grpSp>
      <p:pic>
        <p:nvPicPr>
          <p:cNvPr id="10" name="Picture 12" descr="TAMAgEX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238" y="6194425"/>
            <a:ext cx="1452562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98450" y="706438"/>
            <a:ext cx="8542338" cy="601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10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0" y="0"/>
            <a:ext cx="9144000" cy="6615113"/>
          </a:xfrm>
          <a:prstGeom prst="roundRect">
            <a:avLst>
              <a:gd name="adj" fmla="val 0"/>
            </a:avLst>
          </a:prstGeom>
          <a:solidFill>
            <a:srgbClr val="0054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5" name="Group 9"/>
          <p:cNvGrpSpPr>
            <a:grpSpLocks noChangeAspect="1"/>
          </p:cNvGrpSpPr>
          <p:nvPr/>
        </p:nvGrpSpPr>
        <p:grpSpPr bwMode="auto">
          <a:xfrm>
            <a:off x="0" y="5729288"/>
            <a:ext cx="9144000" cy="1177925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 useBgFill="1">
          <p:nvSpPr>
            <p:cNvPr id="10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</p:grpSp>
      <p:pic>
        <p:nvPicPr>
          <p:cNvPr id="11" name="Picture 13" descr="TAMAgEXTwhit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0738" y="3765550"/>
            <a:ext cx="2557462" cy="94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1" y="3556001"/>
            <a:ext cx="4930612" cy="14732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9BA57-1BA0-471B-8CEF-86269A34479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09129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TAMAgEX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238" y="6226175"/>
            <a:ext cx="1452562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/>
          <p:cNvSpPr/>
          <p:nvPr/>
        </p:nvSpPr>
        <p:spPr>
          <a:xfrm rot="10800000">
            <a:off x="0" y="0"/>
            <a:ext cx="9144000" cy="1020763"/>
          </a:xfrm>
          <a:prstGeom prst="roundRect">
            <a:avLst>
              <a:gd name="adj" fmla="val 0"/>
            </a:avLst>
          </a:prstGeom>
          <a:solidFill>
            <a:srgbClr val="5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15"/>
          <p:cNvGrpSpPr>
            <a:grpSpLocks noChangeAspect="1"/>
          </p:cNvGrpSpPr>
          <p:nvPr/>
        </p:nvGrpSpPr>
        <p:grpSpPr bwMode="auto">
          <a:xfrm>
            <a:off x="0" y="58738"/>
            <a:ext cx="9144000" cy="976312"/>
            <a:chOff x="-3905251" y="4294188"/>
            <a:chExt cx="13027839" cy="1892300"/>
          </a:xfrm>
        </p:grpSpPr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 useBgFill="1">
          <p:nvSpPr>
            <p:cNvPr id="11" name="Freeform 12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638" y="1672022"/>
            <a:ext cx="8747216" cy="445414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93637" y="421196"/>
            <a:ext cx="8747217" cy="97002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C6DFF4-2D43-419F-B84A-8FFE393C117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4366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TAMAgEX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238" y="6226175"/>
            <a:ext cx="1452562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/>
          <p:cNvSpPr/>
          <p:nvPr/>
        </p:nvSpPr>
        <p:spPr>
          <a:xfrm rot="10800000">
            <a:off x="0" y="0"/>
            <a:ext cx="9144000" cy="1020763"/>
          </a:xfrm>
          <a:prstGeom prst="roundRect">
            <a:avLst>
              <a:gd name="adj" fmla="val 0"/>
            </a:avLst>
          </a:prstGeom>
          <a:solidFill>
            <a:srgbClr val="5353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15"/>
          <p:cNvGrpSpPr>
            <a:grpSpLocks noChangeAspect="1"/>
          </p:cNvGrpSpPr>
          <p:nvPr/>
        </p:nvGrpSpPr>
        <p:grpSpPr bwMode="auto">
          <a:xfrm>
            <a:off x="0" y="58738"/>
            <a:ext cx="9144000" cy="976312"/>
            <a:chOff x="-3905251" y="4294188"/>
            <a:chExt cx="13027839" cy="1892300"/>
          </a:xfrm>
        </p:grpSpPr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 useBgFill="1">
          <p:nvSpPr>
            <p:cNvPr id="11" name="Freeform 12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638" y="1672022"/>
            <a:ext cx="8747216" cy="445414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93637" y="421196"/>
            <a:ext cx="8747217" cy="97002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0A4061-6498-4C3C-A124-8B7C91E9032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15659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TAMAgEX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238" y="6226175"/>
            <a:ext cx="1452562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/>
          <p:cNvSpPr/>
          <p:nvPr/>
        </p:nvSpPr>
        <p:spPr>
          <a:xfrm rot="10800000">
            <a:off x="0" y="0"/>
            <a:ext cx="9144000" cy="1020763"/>
          </a:xfrm>
          <a:prstGeom prst="roundRect">
            <a:avLst>
              <a:gd name="adj" fmla="val 0"/>
            </a:avLst>
          </a:prstGeom>
          <a:solidFill>
            <a:srgbClr val="0054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15"/>
          <p:cNvGrpSpPr>
            <a:grpSpLocks noChangeAspect="1"/>
          </p:cNvGrpSpPr>
          <p:nvPr/>
        </p:nvGrpSpPr>
        <p:grpSpPr bwMode="auto">
          <a:xfrm>
            <a:off x="0" y="58738"/>
            <a:ext cx="9144000" cy="976312"/>
            <a:chOff x="-3905251" y="4294188"/>
            <a:chExt cx="13027839" cy="1892300"/>
          </a:xfrm>
        </p:grpSpPr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 useBgFill="1">
          <p:nvSpPr>
            <p:cNvPr id="11" name="Freeform 12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638" y="1672022"/>
            <a:ext cx="8747216" cy="445414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93637" y="421196"/>
            <a:ext cx="8747217" cy="97002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D4ABD1-65AA-4042-8612-B43A061ADA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872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 rot="10800000">
            <a:off x="0" y="6037263"/>
            <a:ext cx="9144000" cy="841375"/>
          </a:xfrm>
          <a:prstGeom prst="roundRect">
            <a:avLst>
              <a:gd name="adj" fmla="val 0"/>
            </a:avLst>
          </a:prstGeom>
          <a:solidFill>
            <a:srgbClr val="5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srgbClr val="595959"/>
              </a:solidFill>
            </a:endParaRPr>
          </a:p>
        </p:txBody>
      </p:sp>
      <p:grpSp>
        <p:nvGrpSpPr>
          <p:cNvPr id="5" name="Group 15"/>
          <p:cNvGrpSpPr>
            <a:grpSpLocks noChangeAspect="1"/>
          </p:cNvGrpSpPr>
          <p:nvPr/>
        </p:nvGrpSpPr>
        <p:grpSpPr bwMode="auto">
          <a:xfrm flipH="1" flipV="1">
            <a:off x="0" y="6037263"/>
            <a:ext cx="9144000" cy="779462"/>
            <a:chOff x="-3905251" y="4294188"/>
            <a:chExt cx="13027839" cy="1892300"/>
          </a:xfrm>
        </p:grpSpPr>
        <p:sp>
          <p:nvSpPr>
            <p:cNvPr id="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 useBgFill="1">
          <p:nvSpPr>
            <p:cNvPr id="10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</p:grpSp>
      <p:pic>
        <p:nvPicPr>
          <p:cNvPr id="11" name="Picture 12" descr="TAMAgEX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238" y="433388"/>
            <a:ext cx="1452562" cy="53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638" y="1614586"/>
            <a:ext cx="8747216" cy="451157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93638" y="338328"/>
            <a:ext cx="6890530" cy="727426"/>
          </a:xfrm>
        </p:spPr>
        <p:txBody>
          <a:bodyPr anchor="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7296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 rot="10800000">
            <a:off x="0" y="6037263"/>
            <a:ext cx="9144000" cy="841375"/>
          </a:xfrm>
          <a:prstGeom prst="roundRect">
            <a:avLst>
              <a:gd name="adj" fmla="val 0"/>
            </a:avLst>
          </a:prstGeom>
          <a:solidFill>
            <a:srgbClr val="5353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srgbClr val="595959"/>
              </a:solidFill>
            </a:endParaRPr>
          </a:p>
        </p:txBody>
      </p:sp>
      <p:grpSp>
        <p:nvGrpSpPr>
          <p:cNvPr id="5" name="Group 15"/>
          <p:cNvGrpSpPr>
            <a:grpSpLocks noChangeAspect="1"/>
          </p:cNvGrpSpPr>
          <p:nvPr/>
        </p:nvGrpSpPr>
        <p:grpSpPr bwMode="auto">
          <a:xfrm flipH="1" flipV="1">
            <a:off x="0" y="6037263"/>
            <a:ext cx="9144000" cy="779462"/>
            <a:chOff x="-3905251" y="4294188"/>
            <a:chExt cx="13027839" cy="1892300"/>
          </a:xfrm>
        </p:grpSpPr>
        <p:sp>
          <p:nvSpPr>
            <p:cNvPr id="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 useBgFill="1">
          <p:nvSpPr>
            <p:cNvPr id="10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</p:grpSp>
      <p:pic>
        <p:nvPicPr>
          <p:cNvPr id="11" name="Picture 12" descr="TAMAgEX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238" y="433388"/>
            <a:ext cx="1452562" cy="53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638" y="1614586"/>
            <a:ext cx="8747216" cy="451157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93638" y="338328"/>
            <a:ext cx="6890530" cy="727426"/>
          </a:xfrm>
        </p:spPr>
        <p:txBody>
          <a:bodyPr anchor="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1343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 rot="10800000">
            <a:off x="0" y="6254750"/>
            <a:ext cx="9144000" cy="623888"/>
          </a:xfrm>
          <a:prstGeom prst="roundRect">
            <a:avLst>
              <a:gd name="adj" fmla="val 0"/>
            </a:avLst>
          </a:prstGeom>
          <a:solidFill>
            <a:srgbClr val="0054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srgbClr val="595959"/>
              </a:solidFill>
            </a:endParaRPr>
          </a:p>
        </p:txBody>
      </p:sp>
      <p:grpSp>
        <p:nvGrpSpPr>
          <p:cNvPr id="5" name="Group 15"/>
          <p:cNvGrpSpPr>
            <a:grpSpLocks noChangeAspect="1"/>
          </p:cNvGrpSpPr>
          <p:nvPr/>
        </p:nvGrpSpPr>
        <p:grpSpPr bwMode="auto">
          <a:xfrm flipH="1" flipV="1">
            <a:off x="0" y="6037263"/>
            <a:ext cx="9144000" cy="779462"/>
            <a:chOff x="-3905251" y="4294188"/>
            <a:chExt cx="13027839" cy="1892300"/>
          </a:xfrm>
        </p:grpSpPr>
        <p:sp>
          <p:nvSpPr>
            <p:cNvPr id="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 useBgFill="1">
          <p:nvSpPr>
            <p:cNvPr id="10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</p:grpSp>
      <p:pic>
        <p:nvPicPr>
          <p:cNvPr id="11" name="Picture 12" descr="TAMAgEX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238" y="433388"/>
            <a:ext cx="1452562" cy="53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638" y="1614586"/>
            <a:ext cx="8747216" cy="451157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93638" y="338328"/>
            <a:ext cx="6890530" cy="727426"/>
          </a:xfrm>
        </p:spPr>
        <p:txBody>
          <a:bodyPr anchor="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00538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93675" y="338138"/>
            <a:ext cx="8655050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4138" y="6402388"/>
            <a:ext cx="15049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 i="1">
                <a:solidFill>
                  <a:srgbClr val="A6A6A6"/>
                </a:solidFill>
                <a:latin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75" y="6402388"/>
            <a:ext cx="3786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 i="1">
                <a:solidFill>
                  <a:srgbClr val="A6A6A6"/>
                </a:solidFill>
                <a:latin typeface="+mn-lt"/>
                <a:ea typeface="+mn-ea"/>
              </a:defRPr>
            </a:lvl1pPr>
          </a:lstStyle>
          <a:p>
            <a:pPr eaLnBrk="0" hangingPunct="0"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0975" y="6402388"/>
            <a:ext cx="11620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900" i="1">
                <a:solidFill>
                  <a:srgbClr val="A6A6A6"/>
                </a:solidFill>
                <a:latin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0D3834C-5D0D-4B72-B6FE-84B809F89C96}" type="slidenum">
              <a:rPr lang="en-US" alt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  <p:sp>
        <p:nvSpPr>
          <p:cNvPr id="103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93675" y="1984375"/>
            <a:ext cx="8655050" cy="414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73451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rgbClr val="500000"/>
          </a:solidFill>
          <a:latin typeface="Georgia"/>
          <a:ea typeface="MS PGothic" pitchFamily="34" charset="-128"/>
          <a:cs typeface="Georgia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500000"/>
          </a:solidFill>
          <a:latin typeface="Georgia" pitchFamily="18" charset="0"/>
          <a:ea typeface="MS PGothic" pitchFamily="34" charset="-128"/>
          <a:cs typeface="Georg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500000"/>
          </a:solidFill>
          <a:latin typeface="Georgia" pitchFamily="18" charset="0"/>
          <a:ea typeface="MS PGothic" pitchFamily="34" charset="-128"/>
          <a:cs typeface="Georg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500000"/>
          </a:solidFill>
          <a:latin typeface="Georgia" pitchFamily="18" charset="0"/>
          <a:ea typeface="MS PGothic" pitchFamily="34" charset="-128"/>
          <a:cs typeface="Georg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500000"/>
          </a:solidFill>
          <a:latin typeface="Georgia" pitchFamily="18" charset="0"/>
          <a:ea typeface="MS PGothic" pitchFamily="34" charset="-128"/>
          <a:cs typeface="Georgia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7F7F7F"/>
        </a:buClr>
        <a:buSzPct val="80000"/>
        <a:buFont typeface="Wingdings" pitchFamily="2" charset="2"/>
        <a:buChar char=""/>
        <a:defRPr sz="2400" kern="1200">
          <a:solidFill>
            <a:srgbClr val="595959"/>
          </a:solidFill>
          <a:latin typeface="Arial"/>
          <a:ea typeface="MS PGothic" pitchFamily="34" charset="-128"/>
          <a:cs typeface="Arial"/>
        </a:defRPr>
      </a:lvl1pPr>
      <a:lvl2pPr marL="644525" indent="-342900" algn="l" rtl="0" eaLnBrk="0" fontAlgn="base" hangingPunct="0">
        <a:spcBef>
          <a:spcPct val="20000"/>
        </a:spcBef>
        <a:spcAft>
          <a:spcPct val="0"/>
        </a:spcAft>
        <a:buClr>
          <a:srgbClr val="7F7F7F"/>
        </a:buClr>
        <a:buSzPct val="100000"/>
        <a:buFont typeface="Lucida Grande" charset="0"/>
        <a:buChar char="◉"/>
        <a:defRPr sz="2200" kern="1200">
          <a:solidFill>
            <a:srgbClr val="595959"/>
          </a:solidFill>
          <a:latin typeface="Arial"/>
          <a:ea typeface="MS PGothic" pitchFamily="34" charset="-128"/>
          <a:cs typeface="Arial"/>
        </a:defRPr>
      </a:lvl2pPr>
      <a:lvl3pPr marL="969963" indent="-342900" algn="l" rtl="0" eaLnBrk="0" fontAlgn="base" hangingPunct="0">
        <a:spcBef>
          <a:spcPct val="20000"/>
        </a:spcBef>
        <a:spcAft>
          <a:spcPct val="0"/>
        </a:spcAft>
        <a:buClr>
          <a:srgbClr val="7F7F7F"/>
        </a:buClr>
        <a:buSzPct val="80000"/>
        <a:buFont typeface="Lucida Grande" charset="0"/>
        <a:buChar char="◉"/>
        <a:defRPr sz="2000" kern="1200">
          <a:solidFill>
            <a:srgbClr val="595959"/>
          </a:solidFill>
          <a:latin typeface="Arial"/>
          <a:ea typeface="MS PGothic" pitchFamily="34" charset="-128"/>
          <a:cs typeface="Arial"/>
        </a:defRPr>
      </a:lvl3pPr>
      <a:lvl4pPr marL="1200150" indent="-285750" algn="l" rtl="0" eaLnBrk="0" fontAlgn="base" hangingPunct="0">
        <a:spcBef>
          <a:spcPct val="20000"/>
        </a:spcBef>
        <a:spcAft>
          <a:spcPct val="0"/>
        </a:spcAft>
        <a:buClr>
          <a:srgbClr val="7F7F7F"/>
        </a:buClr>
        <a:buSzPct val="80000"/>
        <a:buFont typeface="Lucida Grande" charset="0"/>
        <a:buChar char="◉"/>
        <a:defRPr kern="1200">
          <a:solidFill>
            <a:srgbClr val="595959"/>
          </a:solidFill>
          <a:latin typeface="Arial"/>
          <a:ea typeface="MS PGothic" pitchFamily="34" charset="-128"/>
          <a:cs typeface="Arial"/>
        </a:defRPr>
      </a:lvl4pPr>
      <a:lvl5pPr marL="1519238" indent="-285750" algn="l" rtl="0" eaLnBrk="0" fontAlgn="base" hangingPunct="0">
        <a:spcBef>
          <a:spcPct val="20000"/>
        </a:spcBef>
        <a:spcAft>
          <a:spcPct val="0"/>
        </a:spcAft>
        <a:buClr>
          <a:srgbClr val="7F7F7F"/>
        </a:buClr>
        <a:buSzPct val="80000"/>
        <a:buFont typeface="Lucida Grande" charset="0"/>
        <a:buChar char="◉"/>
        <a:defRPr sz="1600" kern="1200">
          <a:solidFill>
            <a:srgbClr val="595959"/>
          </a:solidFill>
          <a:latin typeface="Arial"/>
          <a:ea typeface="MS PGothic" pitchFamily="34" charset="-128"/>
          <a:cs typeface="Arial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93675" y="338138"/>
            <a:ext cx="8655050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4138" y="6402388"/>
            <a:ext cx="15049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 i="1">
                <a:solidFill>
                  <a:srgbClr val="A6A6A6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F162132-2542-4847-A2C6-F6341DA598DB}" type="datetime1">
              <a:rPr lang="en-US">
                <a:ea typeface="MS PGothic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7/10/2017</a:t>
            </a:fld>
            <a:endParaRPr lang="en-US">
              <a:ea typeface="MS PGothic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75" y="6402388"/>
            <a:ext cx="3786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 i="1">
                <a:solidFill>
                  <a:srgbClr val="A6A6A6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0975" y="6402388"/>
            <a:ext cx="11620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900" i="1">
                <a:solidFill>
                  <a:srgbClr val="A6A6A6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A2CEED8-8B3E-4403-8BF9-B164B9B9C58F}" type="slidenum">
              <a:rPr lang="en-US" altLang="en-US">
                <a:ea typeface="MS PGothic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ea typeface="MS PGothic" pitchFamily="34" charset="-128"/>
            </a:endParaRPr>
          </a:p>
        </p:txBody>
      </p:sp>
      <p:sp>
        <p:nvSpPr>
          <p:cNvPr id="103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93675" y="1984375"/>
            <a:ext cx="8655050" cy="414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305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rgbClr val="500000"/>
          </a:solidFill>
          <a:latin typeface="Georgia"/>
          <a:ea typeface="MS PGothic" pitchFamily="34" charset="-128"/>
          <a:cs typeface="Georgia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500000"/>
          </a:solidFill>
          <a:latin typeface="Georgia" pitchFamily="18" charset="0"/>
          <a:ea typeface="MS PGothic" pitchFamily="34" charset="-128"/>
          <a:cs typeface="Georgia" panose="02040502050405020303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500000"/>
          </a:solidFill>
          <a:latin typeface="Georgia" pitchFamily="18" charset="0"/>
          <a:ea typeface="MS PGothic" pitchFamily="34" charset="-128"/>
          <a:cs typeface="Georgia" panose="02040502050405020303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500000"/>
          </a:solidFill>
          <a:latin typeface="Georgia" pitchFamily="18" charset="0"/>
          <a:ea typeface="MS PGothic" pitchFamily="34" charset="-128"/>
          <a:cs typeface="Georgia" panose="02040502050405020303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500000"/>
          </a:solidFill>
          <a:latin typeface="Georgia" pitchFamily="18" charset="0"/>
          <a:ea typeface="MS PGothic" pitchFamily="34" charset="-128"/>
          <a:cs typeface="Georgia" panose="02040502050405020303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7F7F7F"/>
        </a:buClr>
        <a:buSzPct val="80000"/>
        <a:buFont typeface="Wingdings" pitchFamily="2" charset="2"/>
        <a:buChar char=""/>
        <a:defRPr sz="2400" kern="1200">
          <a:solidFill>
            <a:srgbClr val="595959"/>
          </a:solidFill>
          <a:latin typeface="Arial"/>
          <a:ea typeface="MS PGothic" pitchFamily="34" charset="-128"/>
          <a:cs typeface="Arial"/>
        </a:defRPr>
      </a:lvl1pPr>
      <a:lvl2pPr marL="644525" indent="-342900" algn="l" rtl="0" eaLnBrk="0" fontAlgn="base" hangingPunct="0">
        <a:spcBef>
          <a:spcPct val="20000"/>
        </a:spcBef>
        <a:spcAft>
          <a:spcPct val="0"/>
        </a:spcAft>
        <a:buClr>
          <a:srgbClr val="7F7F7F"/>
        </a:buClr>
        <a:buSzPct val="100000"/>
        <a:buFont typeface="Lucida Grande" charset="0"/>
        <a:buChar char="◉"/>
        <a:defRPr sz="2200" kern="1200">
          <a:solidFill>
            <a:srgbClr val="595959"/>
          </a:solidFill>
          <a:latin typeface="Arial"/>
          <a:ea typeface="MS PGothic" pitchFamily="34" charset="-128"/>
          <a:cs typeface="Arial"/>
        </a:defRPr>
      </a:lvl2pPr>
      <a:lvl3pPr marL="969963" indent="-342900" algn="l" rtl="0" eaLnBrk="0" fontAlgn="base" hangingPunct="0">
        <a:spcBef>
          <a:spcPct val="20000"/>
        </a:spcBef>
        <a:spcAft>
          <a:spcPct val="0"/>
        </a:spcAft>
        <a:buClr>
          <a:srgbClr val="7F7F7F"/>
        </a:buClr>
        <a:buSzPct val="80000"/>
        <a:buFont typeface="Lucida Grande" charset="0"/>
        <a:buChar char="◉"/>
        <a:defRPr sz="2000" kern="1200">
          <a:solidFill>
            <a:srgbClr val="595959"/>
          </a:solidFill>
          <a:latin typeface="Arial"/>
          <a:ea typeface="MS PGothic" pitchFamily="34" charset="-128"/>
          <a:cs typeface="Arial"/>
        </a:defRPr>
      </a:lvl3pPr>
      <a:lvl4pPr marL="1200150" indent="-285750" algn="l" rtl="0" eaLnBrk="0" fontAlgn="base" hangingPunct="0">
        <a:spcBef>
          <a:spcPct val="20000"/>
        </a:spcBef>
        <a:spcAft>
          <a:spcPct val="0"/>
        </a:spcAft>
        <a:buClr>
          <a:srgbClr val="7F7F7F"/>
        </a:buClr>
        <a:buSzPct val="80000"/>
        <a:buFont typeface="Lucida Grande" charset="0"/>
        <a:buChar char="◉"/>
        <a:defRPr kern="1200">
          <a:solidFill>
            <a:srgbClr val="595959"/>
          </a:solidFill>
          <a:latin typeface="Arial"/>
          <a:ea typeface="MS PGothic" pitchFamily="34" charset="-128"/>
          <a:cs typeface="Arial"/>
        </a:defRPr>
      </a:lvl4pPr>
      <a:lvl5pPr marL="1519238" indent="-285750" algn="l" rtl="0" eaLnBrk="0" fontAlgn="base" hangingPunct="0">
        <a:spcBef>
          <a:spcPct val="20000"/>
        </a:spcBef>
        <a:spcAft>
          <a:spcPct val="0"/>
        </a:spcAft>
        <a:buClr>
          <a:srgbClr val="7F7F7F"/>
        </a:buClr>
        <a:buSzPct val="80000"/>
        <a:buFont typeface="Lucida Grande" charset="0"/>
        <a:buChar char="◉"/>
        <a:defRPr sz="1600" kern="1200">
          <a:solidFill>
            <a:srgbClr val="595959"/>
          </a:solidFill>
          <a:latin typeface="Arial"/>
          <a:ea typeface="MS PGothic" pitchFamily="34" charset="-128"/>
          <a:cs typeface="Arial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AutoShape 6"/>
          <p:cNvSpPr>
            <a:spLocks noGrp="1" noChangeArrowheads="1"/>
          </p:cNvSpPr>
          <p:nvPr>
            <p:ph type="ctrTitle"/>
          </p:nvPr>
        </p:nvSpPr>
        <p:spPr>
          <a:xfrm>
            <a:off x="609600" y="3810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4800" dirty="0" smtClean="0">
                <a:latin typeface="Georgia" pitchFamily="18" charset="0"/>
                <a:cs typeface="Georgia" pitchFamily="18" charset="0"/>
              </a:rPr>
              <a:t>Beginning Gardener’s Class</a:t>
            </a:r>
          </a:p>
        </p:txBody>
      </p:sp>
      <p:sp>
        <p:nvSpPr>
          <p:cNvPr id="216067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457200" y="1828800"/>
            <a:ext cx="5257800" cy="3581400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en-US" altLang="en-US" b="1" dirty="0" smtClean="0">
                <a:latin typeface="Arial" pitchFamily="34" charset="0"/>
                <a:cs typeface="Arial" pitchFamily="34" charset="0"/>
              </a:rPr>
              <a:t>Week </a:t>
            </a:r>
            <a:r>
              <a:rPr lang="en-US" altLang="en-US" b="1" dirty="0">
                <a:latin typeface="Arial" pitchFamily="34" charset="0"/>
                <a:cs typeface="Arial" pitchFamily="34" charset="0"/>
              </a:rPr>
              <a:t>5</a:t>
            </a:r>
            <a:endParaRPr lang="en-US" altLang="en-US" b="1" dirty="0" smtClean="0">
              <a:latin typeface="Arial" pitchFamily="34" charset="0"/>
              <a:cs typeface="Arial" pitchFamily="34" charset="0"/>
            </a:endParaRPr>
          </a:p>
          <a:p>
            <a:pPr eaLnBrk="1" hangingPunct="1"/>
            <a:r>
              <a:rPr lang="en-US" altLang="en-US" b="1" dirty="0" smtClean="0">
                <a:latin typeface="Arial" pitchFamily="34" charset="0"/>
                <a:cs typeface="Arial" pitchFamily="34" charset="0"/>
              </a:rPr>
              <a:t>24 April 2017</a:t>
            </a:r>
          </a:p>
          <a:p>
            <a:pPr eaLnBrk="1" hangingPunct="1"/>
            <a:endParaRPr lang="en-US" altLang="en-US" b="1" dirty="0">
              <a:latin typeface="Arial" pitchFamily="34" charset="0"/>
              <a:cs typeface="Arial" pitchFamily="34" charset="0"/>
            </a:endParaRPr>
          </a:p>
          <a:p>
            <a:pPr eaLnBrk="1" hangingPunct="1"/>
            <a:endParaRPr lang="en-US" altLang="en-US" b="1" dirty="0" smtClean="0">
              <a:latin typeface="Arial" pitchFamily="34" charset="0"/>
              <a:cs typeface="Arial" pitchFamily="34" charset="0"/>
            </a:endParaRPr>
          </a:p>
          <a:p>
            <a:pPr eaLnBrk="1" hangingPunct="1"/>
            <a:endParaRPr lang="en-US" altLang="en-US" b="1" dirty="0">
              <a:latin typeface="Arial" pitchFamily="34" charset="0"/>
              <a:cs typeface="Arial" pitchFamily="34" charset="0"/>
            </a:endParaRPr>
          </a:p>
          <a:p>
            <a:pPr eaLnBrk="1" hangingPunct="1"/>
            <a:endParaRPr lang="en-US" altLang="en-US" b="1" dirty="0" smtClean="0">
              <a:latin typeface="Arial" pitchFamily="34" charset="0"/>
              <a:cs typeface="Arial" pitchFamily="34" charset="0"/>
            </a:endParaRPr>
          </a:p>
          <a:p>
            <a:pPr eaLnBrk="1" hangingPunct="1"/>
            <a:r>
              <a:rPr lang="en-US" altLang="en-US" b="1" dirty="0" smtClean="0">
                <a:latin typeface="Arial" pitchFamily="34" charset="0"/>
                <a:cs typeface="Arial" pitchFamily="34" charset="0"/>
              </a:rPr>
              <a:t>Stephen Janak</a:t>
            </a:r>
          </a:p>
          <a:p>
            <a:pPr eaLnBrk="1" hangingPunct="1"/>
            <a:r>
              <a:rPr lang="en-US" altLang="en-US" dirty="0" smtClean="0">
                <a:latin typeface="Arial" pitchFamily="34" charset="0"/>
                <a:cs typeface="Arial" pitchFamily="34" charset="0"/>
              </a:rPr>
              <a:t>County Extension Agent – Agriculture &amp; Natural Resources</a:t>
            </a:r>
          </a:p>
          <a:p>
            <a:pPr eaLnBrk="1" hangingPunct="1"/>
            <a:endParaRPr lang="en-US" altLang="en-US" dirty="0" smtClean="0">
              <a:latin typeface="Arial" pitchFamily="34" charset="0"/>
              <a:cs typeface="Arial" pitchFamily="34" charset="0"/>
            </a:endParaRPr>
          </a:p>
          <a:p>
            <a:pPr eaLnBrk="1" hangingPunct="1"/>
            <a:r>
              <a:rPr lang="en-US" altLang="en-US" dirty="0" smtClean="0">
                <a:latin typeface="Arial" pitchFamily="34" charset="0"/>
                <a:cs typeface="Arial" pitchFamily="34" charset="0"/>
              </a:rPr>
              <a:t>Colorado County</a:t>
            </a:r>
          </a:p>
        </p:txBody>
      </p:sp>
    </p:spTree>
    <p:extLst>
      <p:ext uri="{BB962C8B-B14F-4D97-AF65-F5344CB8AC3E}">
        <p14:creationId xmlns:p14="http://schemas.microsoft.com/office/powerpoint/2010/main" val="708349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Destroy eggs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Leaf-footed bug	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49" y="2505074"/>
            <a:ext cx="5833817" cy="435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32941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Nymphs of Leaf-footed bug.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Leaf-footed bug	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194" y="2819400"/>
            <a:ext cx="77724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87030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Crush, vacuum, knock into soapy water.  </a:t>
            </a:r>
          </a:p>
          <a:p>
            <a:r>
              <a:rPr lang="en-US" dirty="0" smtClean="0"/>
              <a:t>At early nymph stage, Insecticidal soap, neem oil, </a:t>
            </a:r>
            <a:r>
              <a:rPr lang="en-US" dirty="0" err="1" smtClean="0"/>
              <a:t>pyrethrins</a:t>
            </a:r>
            <a:r>
              <a:rPr lang="en-US" dirty="0" smtClean="0"/>
              <a:t> may provide some control.</a:t>
            </a:r>
          </a:p>
          <a:p>
            <a:r>
              <a:rPr lang="en-US" dirty="0" smtClean="0"/>
              <a:t>Nymphs often cluster when young, making them easier to kill with targeted applications.</a:t>
            </a:r>
          </a:p>
          <a:p>
            <a:r>
              <a:rPr lang="en-US" dirty="0" smtClean="0"/>
              <a:t>Early morning is best time to find, with less movement.</a:t>
            </a:r>
          </a:p>
          <a:p>
            <a:r>
              <a:rPr lang="en-US" dirty="0" err="1" smtClean="0"/>
              <a:t>Pyrethroid</a:t>
            </a:r>
            <a:r>
              <a:rPr lang="en-US" dirty="0" smtClean="0"/>
              <a:t> insecticides are</a:t>
            </a:r>
            <a:br>
              <a:rPr lang="en-US" dirty="0" smtClean="0"/>
            </a:br>
            <a:r>
              <a:rPr lang="en-US" dirty="0" smtClean="0"/>
              <a:t>the only thing that will work </a:t>
            </a:r>
            <a:br>
              <a:rPr lang="en-US" dirty="0" smtClean="0"/>
            </a:br>
            <a:r>
              <a:rPr lang="en-US" dirty="0" smtClean="0"/>
              <a:t>on adults, including stink bugs.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Leaf-footed bug	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191000"/>
            <a:ext cx="4826000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42271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Feeding on fruit is main source of damage.</a:t>
            </a:r>
          </a:p>
          <a:p>
            <a:r>
              <a:rPr lang="en-US" dirty="0" smtClean="0"/>
              <a:t>Fruit is still completely edible.  </a:t>
            </a:r>
          </a:p>
          <a:p>
            <a:r>
              <a:rPr lang="en-US" dirty="0" smtClean="0"/>
              <a:t>Cut away bad parts if desired. 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Leaf-footed bug	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320552"/>
            <a:ext cx="5295900" cy="3541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66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Many species</a:t>
            </a:r>
          </a:p>
          <a:p>
            <a:r>
              <a:rPr lang="en-US" dirty="0" smtClean="0"/>
              <a:t>Shield-shaped bodies.</a:t>
            </a:r>
          </a:p>
          <a:p>
            <a:r>
              <a:rPr lang="en-US" dirty="0" smtClean="0"/>
              <a:t>Similar damage to leaf-footed bug</a:t>
            </a:r>
          </a:p>
          <a:p>
            <a:r>
              <a:rPr lang="en-US" dirty="0" smtClean="0"/>
              <a:t>Eggs are barrel-shaped, usually with “spikes” around the top rim of the barrel.</a:t>
            </a:r>
          </a:p>
          <a:p>
            <a:r>
              <a:rPr lang="en-US" dirty="0" smtClean="0"/>
              <a:t>Eggs are usually laid in clusters.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Stink bugs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585788"/>
            <a:ext cx="2409825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010736"/>
            <a:ext cx="3810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16400"/>
            <a:ext cx="3962400" cy="26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01147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As with most insects, the nymph stage looks different than the adult.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Stink bugs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049990"/>
            <a:ext cx="5125872" cy="3844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3560644"/>
            <a:ext cx="476250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74351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Harlequin bug</a:t>
            </a:r>
          </a:p>
          <a:p>
            <a:pPr lvl="1"/>
            <a:r>
              <a:rPr lang="en-US" dirty="0" smtClean="0"/>
              <a:t>Same as stink bugs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Stink bugs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859024"/>
            <a:ext cx="6210300" cy="4160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97037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C:\Users\Stephen.Janak\Desktop\IMG_05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228600"/>
            <a:ext cx="9550400" cy="716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41183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C:\Users\Stephen.Janak\Desktop\IMG_05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62000"/>
            <a:ext cx="7772400" cy="582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51949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Cucumber beetle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219200"/>
            <a:ext cx="5114925" cy="601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3048000"/>
            <a:ext cx="5103495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7525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3638" y="914400"/>
            <a:ext cx="8747216" cy="5211764"/>
          </a:xfrm>
        </p:spPr>
        <p:txBody>
          <a:bodyPr/>
          <a:lstStyle/>
          <a:p>
            <a:r>
              <a:rPr lang="en-US" sz="3000" dirty="0" smtClean="0"/>
              <a:t>Wrap-up Insect pests</a:t>
            </a:r>
          </a:p>
          <a:p>
            <a:pPr lvl="1"/>
            <a:r>
              <a:rPr lang="en-US" sz="2800" dirty="0" smtClean="0"/>
              <a:t>Trap crops</a:t>
            </a:r>
          </a:p>
          <a:p>
            <a:pPr lvl="1"/>
            <a:r>
              <a:rPr lang="en-US" sz="2800" dirty="0" smtClean="0"/>
              <a:t>Attracting </a:t>
            </a:r>
            <a:r>
              <a:rPr lang="en-US" sz="2800" dirty="0" err="1" smtClean="0"/>
              <a:t>beneficials</a:t>
            </a:r>
            <a:endParaRPr lang="en-US" sz="2800" dirty="0" smtClean="0"/>
          </a:p>
          <a:p>
            <a:endParaRPr lang="en-US" sz="3000" dirty="0" smtClean="0"/>
          </a:p>
          <a:p>
            <a:r>
              <a:rPr lang="en-US" sz="3000" dirty="0" smtClean="0"/>
              <a:t>Understanding Pesticides</a:t>
            </a:r>
          </a:p>
          <a:p>
            <a:endParaRPr lang="en-US" sz="3000" dirty="0" smtClean="0"/>
          </a:p>
          <a:p>
            <a:r>
              <a:rPr lang="en-US" sz="3000" dirty="0" smtClean="0"/>
              <a:t>Disease management</a:t>
            </a:r>
          </a:p>
          <a:p>
            <a:pPr lvl="1"/>
            <a:r>
              <a:rPr lang="en-US" sz="2800" dirty="0" smtClean="0"/>
              <a:t>Common disease problems</a:t>
            </a:r>
          </a:p>
          <a:p>
            <a:pPr lvl="1"/>
            <a:endParaRPr lang="en-US" sz="2800" dirty="0"/>
          </a:p>
          <a:p>
            <a:r>
              <a:rPr lang="en-US" sz="3000" dirty="0" smtClean="0"/>
              <a:t>Cover crops</a:t>
            </a:r>
          </a:p>
          <a:p>
            <a:pPr lvl="1"/>
            <a:endParaRPr lang="en-US" sz="2800" dirty="0"/>
          </a:p>
          <a:p>
            <a:endParaRPr lang="en-US" sz="3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152400"/>
            <a:ext cx="8747217" cy="970028"/>
          </a:xfrm>
        </p:spPr>
        <p:txBody>
          <a:bodyPr/>
          <a:lstStyle/>
          <a:p>
            <a:r>
              <a:rPr lang="en-US" dirty="0" smtClean="0"/>
              <a:t>Week 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9647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Cucumber beetle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Larval form known as Southern Corn Rootworm</a:t>
            </a:r>
          </a:p>
          <a:p>
            <a:r>
              <a:rPr lang="en-US" dirty="0" smtClean="0"/>
              <a:t>Attacks roots of corn</a:t>
            </a:r>
          </a:p>
          <a:p>
            <a:r>
              <a:rPr lang="en-US" dirty="0" smtClean="0"/>
              <a:t>Problems usually develop if corn is planted in the same place repeatedly.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267565"/>
            <a:ext cx="5257800" cy="349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62381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Cucumber beetle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Beetles can carry viruses and bacterial wilt</a:t>
            </a:r>
          </a:p>
          <a:p>
            <a:r>
              <a:rPr lang="en-US" dirty="0" smtClean="0"/>
              <a:t>Attacks primarily cucurbits (squash, cucumber, pumpkin, etc.)</a:t>
            </a:r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780919"/>
            <a:ext cx="6248400" cy="40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66789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Cucumber beetle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 trap crops of cucurbits</a:t>
            </a:r>
          </a:p>
          <a:p>
            <a:pPr lvl="1"/>
            <a:r>
              <a:rPr lang="en-US" dirty="0" smtClean="0"/>
              <a:t>Plant two weeks before desired crop</a:t>
            </a:r>
          </a:p>
          <a:p>
            <a:pPr lvl="1"/>
            <a:r>
              <a:rPr lang="en-US" dirty="0" smtClean="0"/>
              <a:t>Spray trap crop with insecticides</a:t>
            </a:r>
          </a:p>
          <a:p>
            <a:pPr lvl="1"/>
            <a:r>
              <a:rPr lang="en-US" dirty="0" smtClean="0"/>
              <a:t>Zucchini, summer squash, and pumpkins are best</a:t>
            </a:r>
          </a:p>
          <a:p>
            <a:r>
              <a:rPr lang="en-US" dirty="0" smtClean="0"/>
              <a:t>Traps and baits</a:t>
            </a:r>
          </a:p>
          <a:p>
            <a:pPr lvl="1"/>
            <a:r>
              <a:rPr lang="en-US" dirty="0" smtClean="0"/>
              <a:t>Use insect pheromones or host plant </a:t>
            </a:r>
            <a:br>
              <a:rPr lang="en-US" dirty="0" smtClean="0"/>
            </a:br>
            <a:r>
              <a:rPr lang="en-US" dirty="0" smtClean="0"/>
              <a:t>chemicals to attract insects</a:t>
            </a:r>
          </a:p>
          <a:p>
            <a:r>
              <a:rPr lang="en-US" dirty="0" smtClean="0"/>
              <a:t>Row covers</a:t>
            </a:r>
          </a:p>
          <a:p>
            <a:r>
              <a:rPr lang="en-US" dirty="0" smtClean="0"/>
              <a:t>Plastic or organic mulches can deter egg</a:t>
            </a:r>
            <a:br>
              <a:rPr lang="en-US" dirty="0" smtClean="0"/>
            </a:br>
            <a:r>
              <a:rPr lang="en-US" dirty="0" smtClean="0"/>
              <a:t>laying and hinder movement from soil</a:t>
            </a:r>
          </a:p>
          <a:p>
            <a:r>
              <a:rPr lang="en-US" dirty="0" smtClean="0"/>
              <a:t>Reflective mulches </a:t>
            </a:r>
          </a:p>
          <a:p>
            <a:pPr lvl="1"/>
            <a:r>
              <a:rPr lang="en-US" dirty="0" smtClean="0"/>
              <a:t>Aluminum coated plastic mulch</a:t>
            </a:r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719" y="3825638"/>
            <a:ext cx="3000375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88451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Cucumber beetle</a:t>
            </a:r>
            <a:endParaRPr lang="en-US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365226"/>
            <a:ext cx="5972175" cy="5497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03563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Colorado potato beetle</a:t>
            </a:r>
            <a:endParaRPr lang="en-US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214756"/>
            <a:ext cx="6705600" cy="5043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4696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Colorado potato beetle</a:t>
            </a:r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356" y="3352800"/>
            <a:ext cx="4234996" cy="3540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733800"/>
            <a:ext cx="4933709" cy="324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-229463"/>
            <a:ext cx="3980956" cy="396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708" y="-34119"/>
            <a:ext cx="3905492" cy="3386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684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Colorado potato beetle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Adults overwinter in the soil.</a:t>
            </a:r>
          </a:p>
          <a:p>
            <a:r>
              <a:rPr lang="en-US" dirty="0" smtClean="0"/>
              <a:t>Both adults and larvae feed on leaves.</a:t>
            </a:r>
          </a:p>
          <a:p>
            <a:r>
              <a:rPr lang="en-US" dirty="0" smtClean="0"/>
              <a:t>Hosts include eggplant, potato, pepper, tomato</a:t>
            </a:r>
          </a:p>
          <a:p>
            <a:r>
              <a:rPr lang="en-US" dirty="0" err="1" smtClean="0"/>
              <a:t>Spinosad</a:t>
            </a:r>
            <a:r>
              <a:rPr lang="en-US" dirty="0" smtClean="0"/>
              <a:t> effective on larvae</a:t>
            </a:r>
          </a:p>
          <a:p>
            <a:r>
              <a:rPr lang="en-US" dirty="0" smtClean="0"/>
              <a:t>Eggplant can be used as a trap crop</a:t>
            </a:r>
          </a:p>
          <a:p>
            <a:r>
              <a:rPr lang="en-US" dirty="0" smtClean="0"/>
              <a:t>Rotation is paramount</a:t>
            </a:r>
          </a:p>
          <a:p>
            <a:r>
              <a:rPr lang="en-US" dirty="0" smtClean="0"/>
              <a:t>Soil tillage after harvest.</a:t>
            </a:r>
            <a:endParaRPr 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886200"/>
            <a:ext cx="571500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09791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Colorado potato beetle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-228599"/>
            <a:ext cx="503573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39295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Tiny insects</a:t>
            </a:r>
          </a:p>
          <a:p>
            <a:r>
              <a:rPr lang="en-US" dirty="0" smtClean="0"/>
              <a:t>Chew round </a:t>
            </a:r>
            <a:br>
              <a:rPr lang="en-US" dirty="0" smtClean="0"/>
            </a:br>
            <a:r>
              <a:rPr lang="en-US" dirty="0" smtClean="0"/>
              <a:t>holes in leaves.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Flea beetle</a:t>
            </a:r>
            <a:endParaRPr lang="en-US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976765"/>
            <a:ext cx="6322325" cy="586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48788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.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Flea beetle</a:t>
            </a:r>
            <a:endParaRPr lang="en-US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000250"/>
            <a:ext cx="6477000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57802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Like most bugs, it is not specific to only one vegetable</a:t>
            </a:r>
          </a:p>
          <a:p>
            <a:pPr lvl="1"/>
            <a:r>
              <a:rPr lang="en-US" dirty="0" smtClean="0"/>
              <a:t>Squash, zucchini, pumpkin, cucumber</a:t>
            </a:r>
          </a:p>
          <a:p>
            <a:endParaRPr lang="en-US" dirty="0"/>
          </a:p>
          <a:p>
            <a:r>
              <a:rPr lang="en-US" dirty="0" smtClean="0"/>
              <a:t>Piercing-sucking</a:t>
            </a:r>
          </a:p>
          <a:p>
            <a:r>
              <a:rPr lang="en-US" dirty="0" smtClean="0"/>
              <a:t>Yellow spots that turn </a:t>
            </a:r>
            <a:br>
              <a:rPr lang="en-US" dirty="0" smtClean="0"/>
            </a:br>
            <a:r>
              <a:rPr lang="en-US" dirty="0" smtClean="0"/>
              <a:t>brown.</a:t>
            </a:r>
          </a:p>
          <a:p>
            <a:endParaRPr lang="en-US" dirty="0"/>
          </a:p>
          <a:p>
            <a:r>
              <a:rPr lang="en-US" dirty="0" smtClean="0"/>
              <a:t>Wilting, crisping, holes,</a:t>
            </a:r>
            <a:br>
              <a:rPr lang="en-US" dirty="0" smtClean="0"/>
            </a:br>
            <a:r>
              <a:rPr lang="en-US" dirty="0" smtClean="0"/>
              <a:t>death of leaf. 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Squash bug!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276600"/>
            <a:ext cx="619125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68775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Attack a wide variety of crops: eggplant tomato, potato, corn, </a:t>
            </a:r>
            <a:r>
              <a:rPr lang="en-US" dirty="0" err="1" smtClean="0"/>
              <a:t>brocolli</a:t>
            </a:r>
            <a:r>
              <a:rPr lang="en-US" dirty="0" smtClean="0"/>
              <a:t>, cabbage, cauliflower, spinach, beet, watermelon.</a:t>
            </a:r>
          </a:p>
          <a:p>
            <a:r>
              <a:rPr lang="en-US" dirty="0" smtClean="0"/>
              <a:t>May transmit virus and diseases.</a:t>
            </a:r>
          </a:p>
          <a:p>
            <a:endParaRPr lang="en-US" dirty="0"/>
          </a:p>
          <a:p>
            <a:r>
              <a:rPr lang="en-US" dirty="0" smtClean="0"/>
              <a:t>Eggs laid in soil.</a:t>
            </a:r>
          </a:p>
          <a:p>
            <a:r>
              <a:rPr lang="en-US" dirty="0" smtClean="0"/>
              <a:t>Adults overwinter in plant </a:t>
            </a:r>
            <a:br>
              <a:rPr lang="en-US" dirty="0" smtClean="0"/>
            </a:br>
            <a:r>
              <a:rPr lang="en-US" dirty="0" smtClean="0"/>
              <a:t>debris</a:t>
            </a:r>
          </a:p>
          <a:p>
            <a:r>
              <a:rPr lang="en-US" dirty="0" smtClean="0"/>
              <a:t>Populations high after mild </a:t>
            </a:r>
            <a:br>
              <a:rPr lang="en-US" dirty="0" smtClean="0"/>
            </a:br>
            <a:r>
              <a:rPr lang="en-US" dirty="0" smtClean="0"/>
              <a:t>winters.</a:t>
            </a:r>
          </a:p>
          <a:p>
            <a:r>
              <a:rPr lang="en-US" dirty="0" smtClean="0"/>
              <a:t>Adults can jump away when</a:t>
            </a:r>
            <a:br>
              <a:rPr lang="en-US" dirty="0" smtClean="0"/>
            </a:br>
            <a:r>
              <a:rPr lang="en-US" dirty="0" smtClean="0"/>
              <a:t>disturbed.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Flea beetle</a:t>
            </a:r>
            <a:endParaRPr lang="en-US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725" y="3124200"/>
            <a:ext cx="448627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9471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Kaolin clay</a:t>
            </a:r>
          </a:p>
          <a:p>
            <a:r>
              <a:rPr lang="en-US" dirty="0" err="1" smtClean="0"/>
              <a:t>Pyrethrins</a:t>
            </a:r>
            <a:r>
              <a:rPr lang="en-US" dirty="0" smtClean="0"/>
              <a:t>, neem, </a:t>
            </a:r>
            <a:r>
              <a:rPr lang="en-US" dirty="0" err="1" smtClean="0"/>
              <a:t>spinosad</a:t>
            </a:r>
            <a:endParaRPr lang="en-US" dirty="0" smtClean="0"/>
          </a:p>
          <a:p>
            <a:r>
              <a:rPr lang="en-US" dirty="0" smtClean="0"/>
              <a:t>Diatomaceous earth</a:t>
            </a:r>
          </a:p>
          <a:p>
            <a:r>
              <a:rPr lang="en-US" dirty="0" smtClean="0"/>
              <a:t>Wood ash</a:t>
            </a:r>
          </a:p>
          <a:p>
            <a:r>
              <a:rPr lang="en-US" dirty="0" err="1" smtClean="0"/>
              <a:t>Carbaryl</a:t>
            </a:r>
            <a:r>
              <a:rPr lang="en-US" dirty="0" smtClean="0"/>
              <a:t> (</a:t>
            </a:r>
            <a:r>
              <a:rPr lang="en-US" dirty="0" err="1" smtClean="0"/>
              <a:t>sevin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Esfenvalerate</a:t>
            </a:r>
            <a:endParaRPr lang="en-US" dirty="0" smtClean="0"/>
          </a:p>
          <a:p>
            <a:r>
              <a:rPr lang="en-US" dirty="0" smtClean="0"/>
              <a:t>Lambda-</a:t>
            </a:r>
            <a:r>
              <a:rPr lang="en-US" dirty="0" err="1" smtClean="0"/>
              <a:t>cyhalothrin</a:t>
            </a: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Flea beetle</a:t>
            </a:r>
            <a:endParaRPr lang="en-US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725" y="3124200"/>
            <a:ext cx="448627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27258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Squash vine borer</a:t>
            </a:r>
            <a:endParaRPr lang="en-US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060" y="4267201"/>
            <a:ext cx="389594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272654"/>
            <a:ext cx="4468874" cy="2971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76600"/>
            <a:ext cx="5043488" cy="3763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78950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Squash vine borer</a:t>
            </a:r>
            <a:endParaRPr lang="en-US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7" y="2537631"/>
            <a:ext cx="571500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8148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Squash vine borer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Adults emerge from cocoons in the ground late spring/summer. </a:t>
            </a:r>
          </a:p>
          <a:p>
            <a:r>
              <a:rPr lang="en-US" dirty="0" smtClean="0"/>
              <a:t>Lay eggs singly at base of plant.</a:t>
            </a:r>
          </a:p>
          <a:p>
            <a:r>
              <a:rPr lang="en-US" dirty="0" smtClean="0"/>
              <a:t>Adults fly during the day (odd for moths)</a:t>
            </a:r>
            <a:endParaRPr lang="en-US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59" y="895350"/>
            <a:ext cx="8393459" cy="558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7738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Squash vine borer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Row covers (pollination required)</a:t>
            </a:r>
          </a:p>
          <a:p>
            <a:r>
              <a:rPr lang="en-US" dirty="0" smtClean="0"/>
              <a:t>Yellow sticky traps </a:t>
            </a:r>
          </a:p>
          <a:p>
            <a:pPr lvl="1"/>
            <a:r>
              <a:rPr lang="en-US" dirty="0" smtClean="0"/>
              <a:t>Adults attracted to yellow (flower)</a:t>
            </a:r>
          </a:p>
          <a:p>
            <a:r>
              <a:rPr lang="en-US" dirty="0" err="1" smtClean="0"/>
              <a:t>Carbaryl</a:t>
            </a:r>
            <a:r>
              <a:rPr lang="en-US" dirty="0" smtClean="0"/>
              <a:t> (</a:t>
            </a:r>
            <a:r>
              <a:rPr lang="en-US" dirty="0" err="1" smtClean="0"/>
              <a:t>sevin</a:t>
            </a:r>
            <a:r>
              <a:rPr lang="en-US" dirty="0" smtClean="0"/>
              <a:t>)</a:t>
            </a:r>
          </a:p>
          <a:p>
            <a:endParaRPr lang="en-US" dirty="0"/>
          </a:p>
          <a:p>
            <a:r>
              <a:rPr lang="en-US" dirty="0" smtClean="0"/>
              <a:t>Pour some dust in a sock for</a:t>
            </a:r>
            <a:br>
              <a:rPr lang="en-US" dirty="0" smtClean="0"/>
            </a:br>
            <a:r>
              <a:rPr lang="en-US" dirty="0" smtClean="0"/>
              <a:t>light, even coverage.</a:t>
            </a:r>
          </a:p>
          <a:p>
            <a:pPr lvl="1"/>
            <a:r>
              <a:rPr lang="en-US" dirty="0" smtClean="0"/>
              <a:t>Effective on moths</a:t>
            </a:r>
          </a:p>
          <a:p>
            <a:pPr lvl="1"/>
            <a:r>
              <a:rPr lang="en-US" dirty="0" smtClean="0"/>
              <a:t>Short effective period</a:t>
            </a:r>
          </a:p>
          <a:p>
            <a:pPr lvl="2"/>
            <a:r>
              <a:rPr lang="en-US" dirty="0" smtClean="0"/>
              <a:t>Weekly applications</a:t>
            </a:r>
            <a:endParaRPr lang="en-US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107466"/>
            <a:ext cx="5105400" cy="3388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0464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Tomato fruit worm and other worms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Will feed on leaves and fruit</a:t>
            </a:r>
          </a:p>
          <a:p>
            <a:endParaRPr lang="en-US" dirty="0"/>
          </a:p>
          <a:p>
            <a:r>
              <a:rPr lang="en-US" dirty="0" smtClean="0"/>
              <a:t>Easy to control</a:t>
            </a:r>
          </a:p>
          <a:p>
            <a:r>
              <a:rPr lang="en-US" dirty="0" smtClean="0"/>
              <a:t>Hand-picking</a:t>
            </a:r>
          </a:p>
          <a:p>
            <a:r>
              <a:rPr lang="en-US" dirty="0" err="1" smtClean="0"/>
              <a:t>Bt</a:t>
            </a:r>
            <a:r>
              <a:rPr lang="en-US" dirty="0" smtClean="0"/>
              <a:t> pesticides</a:t>
            </a:r>
            <a:endParaRPr lang="en-US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240" y="3544437"/>
            <a:ext cx="3570909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2401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Pesticides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Whether organic or not, all have Active Ingredients labeled</a:t>
            </a:r>
            <a:endParaRPr lang="en-US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590800"/>
            <a:ext cx="5829300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2195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674" name="Picture 2" descr="C:\Users\Stephen.Janak\Desktop\Pesticides &amp; Products\20160429_1127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57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1673904"/>
            <a:ext cx="8747125" cy="4449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6876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698" name="Picture 2" descr="C:\Users\Stephen.Janak\Desktop\Pesticides &amp; Products\20160429_1124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87" y="0"/>
            <a:ext cx="3857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148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Overwinter as adults in sheltered places: plant debris, buildings, rocks.</a:t>
            </a:r>
          </a:p>
          <a:p>
            <a:r>
              <a:rPr lang="en-US" dirty="0" smtClean="0"/>
              <a:t>Adults emerge in spring, fly to cucurbits, feed and mate.</a:t>
            </a:r>
          </a:p>
          <a:p>
            <a:r>
              <a:rPr lang="en-US" dirty="0" smtClean="0"/>
              <a:t>Eggs are hard to crush.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Squash bug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0" y="3733800"/>
            <a:ext cx="619125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038600"/>
            <a:ext cx="619125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25655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22" name="Picture 2" descr="C:\Users\Stephen.Janak\Desktop\Pesticides &amp; Products\20160429_1125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-11373"/>
            <a:ext cx="3857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025" y="1981200"/>
            <a:ext cx="5267325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3686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1746" name="Picture 2" descr="C:\Users\Stephen.Janak\Desktop\Pesticides &amp; Products\organic pesticides\20160830_1245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61" y="0"/>
            <a:ext cx="3857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7" name="Picture 3" descr="C:\Users\Stephen.Janak\Desktop\Pesticides &amp; Products\organic pesticides\20160830_1245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5066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Active ingredient concentrations are USUALLY the same across brands and products,</a:t>
            </a:r>
          </a:p>
          <a:p>
            <a:pPr lvl="1"/>
            <a:r>
              <a:rPr lang="en-US" dirty="0" smtClean="0"/>
              <a:t>BUT NOT ALWAYS</a:t>
            </a:r>
          </a:p>
          <a:p>
            <a:pPr lvl="1"/>
            <a:r>
              <a:rPr lang="en-US" dirty="0" smtClean="0"/>
              <a:t>Just always, always read the label.</a:t>
            </a:r>
          </a:p>
          <a:p>
            <a:endParaRPr lang="en-US" dirty="0" smtClean="0"/>
          </a:p>
          <a:p>
            <a:r>
              <a:rPr lang="en-US" dirty="0" smtClean="0"/>
              <a:t>The label has all of the information you need:</a:t>
            </a:r>
          </a:p>
          <a:p>
            <a:pPr lvl="1"/>
            <a:r>
              <a:rPr lang="en-US" dirty="0" smtClean="0"/>
              <a:t>Application rate</a:t>
            </a:r>
          </a:p>
          <a:p>
            <a:pPr lvl="1"/>
            <a:r>
              <a:rPr lang="en-US" dirty="0" smtClean="0"/>
              <a:t>timing,</a:t>
            </a:r>
          </a:p>
          <a:p>
            <a:pPr lvl="1"/>
            <a:r>
              <a:rPr lang="en-US" dirty="0" smtClean="0"/>
              <a:t>Toxicity to humans, pets, pollinators</a:t>
            </a:r>
          </a:p>
          <a:p>
            <a:pPr marL="301625" lvl="1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Active ingredients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242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Label walk-through</a:t>
            </a:r>
            <a:endParaRPr lang="en-US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77" y="1295400"/>
            <a:ext cx="8667750" cy="6574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3680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-23546"/>
            <a:ext cx="4572000" cy="693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9977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-43786"/>
            <a:ext cx="4038600" cy="6979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6738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1772"/>
            <a:ext cx="4724400" cy="68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5319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9480"/>
            <a:ext cx="4114799" cy="6961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2933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Caution – slightly toxic, usually irritation</a:t>
            </a:r>
          </a:p>
          <a:p>
            <a:r>
              <a:rPr lang="en-US" dirty="0" smtClean="0"/>
              <a:t>Warning – moderately toxic, moderate irritation</a:t>
            </a:r>
          </a:p>
          <a:p>
            <a:r>
              <a:rPr lang="en-US" dirty="0" smtClean="0"/>
              <a:t>Danger – highly toxic by at least one route of exposure</a:t>
            </a:r>
          </a:p>
          <a:p>
            <a:r>
              <a:rPr lang="en-US" dirty="0" smtClean="0"/>
              <a:t>No signal word – lower toxicity than Caution.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Signal words describe acute toxicity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8438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Pesticides are placed into categories based on their “mode of action”</a:t>
            </a:r>
          </a:p>
          <a:p>
            <a:r>
              <a:rPr lang="en-US" dirty="0" smtClean="0"/>
              <a:t>Also referred to as MOA.</a:t>
            </a:r>
          </a:p>
          <a:p>
            <a:r>
              <a:rPr lang="en-US" dirty="0" smtClean="0"/>
              <a:t>Insect (and weed and fungus) resistance to pesticides develops after repeated use of same pesticide or pesticides in the same MOA</a:t>
            </a:r>
          </a:p>
          <a:p>
            <a:r>
              <a:rPr lang="en-US" dirty="0" smtClean="0"/>
              <a:t>Categorized by numbers</a:t>
            </a:r>
          </a:p>
          <a:p>
            <a:pPr lvl="1"/>
            <a:r>
              <a:rPr lang="en-US" dirty="0" smtClean="0"/>
              <a:t>1-29</a:t>
            </a:r>
          </a:p>
          <a:p>
            <a:pPr lvl="1"/>
            <a:r>
              <a:rPr lang="en-US" dirty="0" smtClean="0"/>
              <a:t>Numbers may include also A, B, C, </a:t>
            </a:r>
            <a:r>
              <a:rPr lang="en-US" dirty="0" err="1" smtClean="0"/>
              <a:t>etc</a:t>
            </a:r>
            <a:r>
              <a:rPr lang="en-US" dirty="0" smtClean="0"/>
              <a:t> designations</a:t>
            </a:r>
          </a:p>
          <a:p>
            <a:pPr lvl="1"/>
            <a:r>
              <a:rPr lang="en-US" dirty="0" smtClean="0"/>
              <a:t>Just rotate numbers if repeated use necessary.</a:t>
            </a:r>
          </a:p>
          <a:p>
            <a:pPr lvl="1"/>
            <a:endParaRPr lang="en-US" dirty="0"/>
          </a:p>
          <a:p>
            <a:r>
              <a:rPr lang="en-US" dirty="0" smtClean="0"/>
              <a:t>For home gardens, this is not usually a worry.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Modes of Action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5376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Eggs mostly laid on underside of leaf (common) but also on stems</a:t>
            </a:r>
          </a:p>
          <a:p>
            <a:r>
              <a:rPr lang="en-US" dirty="0" smtClean="0"/>
              <a:t>Eggs hatch in 10 days.  </a:t>
            </a:r>
          </a:p>
          <a:p>
            <a:r>
              <a:rPr lang="en-US" dirty="0" smtClean="0"/>
              <a:t>Feed for 6 to 8 weeks to maturity.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Squash bug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" y="3429000"/>
            <a:ext cx="57912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564834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Exactly like it sounds</a:t>
            </a:r>
          </a:p>
          <a:p>
            <a:r>
              <a:rPr lang="en-US" dirty="0" smtClean="0"/>
              <a:t>Plant a more attracting crop near your “cash crop”.</a:t>
            </a:r>
          </a:p>
          <a:p>
            <a:r>
              <a:rPr lang="en-US" dirty="0" smtClean="0"/>
              <a:t>Use of insecticides is less worrisome on trap crops, since you usually have no plans to harvest trap crops.</a:t>
            </a:r>
          </a:p>
          <a:p>
            <a:endParaRPr lang="en-US" dirty="0"/>
          </a:p>
          <a:p>
            <a:r>
              <a:rPr lang="en-US" dirty="0" smtClean="0"/>
              <a:t>Primary examples:</a:t>
            </a:r>
          </a:p>
          <a:p>
            <a:r>
              <a:rPr lang="en-US" dirty="0" smtClean="0"/>
              <a:t>Okra to attract stink bug and leaf-footed bug</a:t>
            </a:r>
          </a:p>
          <a:p>
            <a:pPr lvl="1"/>
            <a:r>
              <a:rPr lang="en-US" dirty="0" smtClean="0"/>
              <a:t>Also sunflower – may also harbor </a:t>
            </a:r>
            <a:r>
              <a:rPr lang="en-US" dirty="0" err="1" smtClean="0"/>
              <a:t>beneficials</a:t>
            </a:r>
            <a:r>
              <a:rPr lang="en-US" dirty="0" smtClean="0"/>
              <a:t>. Must be planted early</a:t>
            </a:r>
          </a:p>
          <a:p>
            <a:r>
              <a:rPr lang="en-US" dirty="0" smtClean="0"/>
              <a:t>Cowpeas are good attractant of stink bugs, leaf-footed bugs, and aphids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Trap cropping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0804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Root-knot nematodes</a:t>
            </a:r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Repellant plants</a:t>
            </a:r>
            <a:endParaRPr lang="en-US" dirty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688" y="2414588"/>
            <a:ext cx="5945410" cy="444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7682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Frequently on tomato, pepper, and okra</a:t>
            </a:r>
          </a:p>
          <a:p>
            <a:r>
              <a:rPr lang="en-US" dirty="0" smtClean="0"/>
              <a:t>Prefer sandy soils</a:t>
            </a:r>
          </a:p>
          <a:p>
            <a:endParaRPr lang="en-US" dirty="0"/>
          </a:p>
          <a:p>
            <a:r>
              <a:rPr lang="en-US" dirty="0" smtClean="0"/>
              <a:t>No insecticide available</a:t>
            </a:r>
          </a:p>
          <a:p>
            <a:r>
              <a:rPr lang="en-US" dirty="0" smtClean="0"/>
              <a:t>(N) on tomato varieties signals resistance to nematodes</a:t>
            </a:r>
          </a:p>
          <a:p>
            <a:endParaRPr lang="en-US" dirty="0"/>
          </a:p>
          <a:p>
            <a:r>
              <a:rPr lang="en-US" dirty="0" smtClean="0"/>
              <a:t>Crop rotation</a:t>
            </a:r>
          </a:p>
          <a:p>
            <a:r>
              <a:rPr lang="en-US" dirty="0" smtClean="0"/>
              <a:t>Drying out soil for summer months</a:t>
            </a:r>
          </a:p>
          <a:p>
            <a:r>
              <a:rPr lang="en-US" dirty="0" smtClean="0"/>
              <a:t>Soil </a:t>
            </a:r>
            <a:r>
              <a:rPr lang="en-US" dirty="0" err="1" smtClean="0"/>
              <a:t>solarization</a:t>
            </a:r>
            <a:endParaRPr lang="en-US" dirty="0" smtClean="0"/>
          </a:p>
          <a:p>
            <a:pPr lvl="1"/>
            <a:r>
              <a:rPr lang="en-US" dirty="0" smtClean="0"/>
              <a:t>Cultivate, level, irrigate, and cover</a:t>
            </a:r>
          </a:p>
          <a:p>
            <a:pPr lvl="1"/>
            <a:r>
              <a:rPr lang="en-US" dirty="0" smtClean="0"/>
              <a:t>Clear plastic works best.</a:t>
            </a:r>
          </a:p>
          <a:p>
            <a:pPr lvl="1"/>
            <a:r>
              <a:rPr lang="en-US" dirty="0" smtClean="0"/>
              <a:t>4-8 weeks, hottest part of year.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Nematodes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451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Stunted growth of plants</a:t>
            </a:r>
          </a:p>
          <a:p>
            <a:r>
              <a:rPr lang="en-US" dirty="0" smtClean="0"/>
              <a:t>Restricts water and nutrient uptake</a:t>
            </a:r>
          </a:p>
          <a:p>
            <a:endParaRPr lang="en-US" dirty="0"/>
          </a:p>
          <a:p>
            <a:r>
              <a:rPr lang="en-US" dirty="0" smtClean="0"/>
              <a:t>Organic matter (compost) additions will help</a:t>
            </a:r>
          </a:p>
          <a:p>
            <a:r>
              <a:rPr lang="en-US" dirty="0" smtClean="0"/>
              <a:t>Suppressive crops</a:t>
            </a:r>
          </a:p>
          <a:p>
            <a:pPr lvl="1"/>
            <a:r>
              <a:rPr lang="en-US" dirty="0" smtClean="0"/>
              <a:t>Marigolds, chrysanthemums</a:t>
            </a:r>
          </a:p>
          <a:p>
            <a:pPr lvl="1"/>
            <a:r>
              <a:rPr lang="en-US" dirty="0" err="1" smtClean="0"/>
              <a:t>Elbon</a:t>
            </a:r>
            <a:r>
              <a:rPr lang="en-US" dirty="0" smtClean="0"/>
              <a:t> rye (cereal rye)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Thick (solid) plantings are most successful</a:t>
            </a:r>
          </a:p>
          <a:p>
            <a:pPr lvl="1"/>
            <a:r>
              <a:rPr lang="en-US" dirty="0" err="1" smtClean="0"/>
              <a:t>Elbon</a:t>
            </a:r>
            <a:r>
              <a:rPr lang="en-US" dirty="0" smtClean="0"/>
              <a:t> rye works well as a winter cover crop, ready for planting the following spring.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Nematodes</a:t>
            </a:r>
            <a:endParaRPr lang="en-US" dirty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040" y="1143000"/>
            <a:ext cx="6269673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400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Reduce erosion during off-season</a:t>
            </a:r>
          </a:p>
          <a:p>
            <a:r>
              <a:rPr lang="en-US" dirty="0" smtClean="0"/>
              <a:t>Add organic matter to soil</a:t>
            </a:r>
          </a:p>
          <a:p>
            <a:r>
              <a:rPr lang="en-US" dirty="0" smtClean="0"/>
              <a:t>Can add nitrogen (legumes)</a:t>
            </a:r>
          </a:p>
          <a:p>
            <a:r>
              <a:rPr lang="en-US" dirty="0" smtClean="0"/>
              <a:t>Can have insect repellent properties</a:t>
            </a:r>
          </a:p>
          <a:p>
            <a:r>
              <a:rPr lang="en-US" dirty="0" smtClean="0"/>
              <a:t>Encourage soil organisms and earthworms</a:t>
            </a:r>
          </a:p>
          <a:p>
            <a:endParaRPr lang="en-US" dirty="0"/>
          </a:p>
          <a:p>
            <a:r>
              <a:rPr lang="en-US" dirty="0" smtClean="0"/>
              <a:t>Slow way to build organic matter on small scale</a:t>
            </a:r>
          </a:p>
          <a:p>
            <a:r>
              <a:rPr lang="en-US" dirty="0" smtClean="0"/>
              <a:t>Sometimes the only way to build OM on large-scale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Cover crops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132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Summer and Winter crops</a:t>
            </a:r>
          </a:p>
          <a:p>
            <a:endParaRPr lang="en-US" dirty="0"/>
          </a:p>
          <a:p>
            <a:r>
              <a:rPr lang="en-US" dirty="0" smtClean="0"/>
              <a:t>Winter:</a:t>
            </a:r>
          </a:p>
          <a:p>
            <a:pPr lvl="1"/>
            <a:r>
              <a:rPr lang="en-US" dirty="0" err="1" smtClean="0"/>
              <a:t>Elbon</a:t>
            </a:r>
            <a:r>
              <a:rPr lang="en-US" dirty="0" smtClean="0"/>
              <a:t> rye</a:t>
            </a:r>
          </a:p>
          <a:p>
            <a:pPr lvl="1"/>
            <a:r>
              <a:rPr lang="en-US" dirty="0" smtClean="0"/>
              <a:t>Wheat </a:t>
            </a:r>
          </a:p>
          <a:p>
            <a:pPr lvl="2"/>
            <a:r>
              <a:rPr lang="en-US" dirty="0" smtClean="0"/>
              <a:t>Let leaves grow up, but mow or </a:t>
            </a:r>
            <a:r>
              <a:rPr lang="en-US" dirty="0" err="1" smtClean="0"/>
              <a:t>weedeat</a:t>
            </a:r>
            <a:r>
              <a:rPr lang="en-US" dirty="0" smtClean="0"/>
              <a:t> before seed is set.</a:t>
            </a:r>
          </a:p>
          <a:p>
            <a:pPr lvl="2"/>
            <a:r>
              <a:rPr lang="en-US" dirty="0" smtClean="0"/>
              <a:t>This traps nitrogen in leaves, and slowly releases it back to soil.</a:t>
            </a:r>
          </a:p>
          <a:p>
            <a:pPr lvl="1"/>
            <a:r>
              <a:rPr lang="en-US" dirty="0" smtClean="0"/>
              <a:t>Hairy vetch</a:t>
            </a:r>
          </a:p>
          <a:p>
            <a:pPr lvl="1"/>
            <a:r>
              <a:rPr lang="en-US" dirty="0" smtClean="0"/>
              <a:t>Clovers</a:t>
            </a:r>
          </a:p>
          <a:p>
            <a:pPr lvl="2"/>
            <a:r>
              <a:rPr lang="en-US" dirty="0" smtClean="0"/>
              <a:t>These are legumes, add nitrogen to the soil when inoculated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Cover crops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496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Cover crops	</a:t>
            </a:r>
            <a:endParaRPr lang="en-US" dirty="0"/>
          </a:p>
        </p:txBody>
      </p:sp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931" y="1066800"/>
            <a:ext cx="7600950" cy="57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13" y="697315"/>
            <a:ext cx="8990671" cy="614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05" y="109729"/>
            <a:ext cx="8997695" cy="6748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1151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Inoculants </a:t>
            </a:r>
            <a:endParaRPr lang="en-US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1906136"/>
            <a:ext cx="4962525" cy="5189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-708024"/>
            <a:ext cx="5410200" cy="676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" y="-114300"/>
            <a:ext cx="106680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658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Rye, wheat, clovers, vetch can be allowed to reseed, if desired.</a:t>
            </a:r>
          </a:p>
          <a:p>
            <a:pPr lvl="1"/>
            <a:r>
              <a:rPr lang="en-US" dirty="0" smtClean="0"/>
              <a:t>Seed set happens in March, April, May</a:t>
            </a:r>
          </a:p>
          <a:p>
            <a:pPr lvl="1"/>
            <a:endParaRPr lang="en-US" dirty="0"/>
          </a:p>
          <a:p>
            <a:r>
              <a:rPr lang="en-US" dirty="0" smtClean="0"/>
              <a:t>Terminate with mowing, or herbicides</a:t>
            </a:r>
          </a:p>
          <a:p>
            <a:endParaRPr lang="en-US" dirty="0"/>
          </a:p>
          <a:p>
            <a:r>
              <a:rPr lang="en-US" dirty="0" smtClean="0"/>
              <a:t>When terminated and planted into, makes a great mulch as weed barrier and soil moisture moderator.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Cover crops</a:t>
            </a:r>
            <a:endParaRPr lang="en-US" dirty="0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2221"/>
            <a:ext cx="5334000" cy="7110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4101" y="0"/>
            <a:ext cx="93472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5401" y="1143000"/>
            <a:ext cx="9829800" cy="3743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4102" y="304800"/>
            <a:ext cx="9885405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7895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Diversity is always best</a:t>
            </a:r>
          </a:p>
          <a:p>
            <a:r>
              <a:rPr lang="en-US" dirty="0" smtClean="0"/>
              <a:t>Consider mixing species</a:t>
            </a:r>
          </a:p>
          <a:p>
            <a:endParaRPr lang="en-US" dirty="0"/>
          </a:p>
          <a:p>
            <a:r>
              <a:rPr lang="en-US" dirty="0" smtClean="0"/>
              <a:t>If one species fails, another may be more competitive and succeed.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Cover crops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9896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Squash bug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3048000"/>
            <a:ext cx="619125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-685800"/>
            <a:ext cx="619125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811148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Bees, ladybeetles, flies, wasps</a:t>
            </a:r>
          </a:p>
          <a:p>
            <a:pPr lvl="1"/>
            <a:r>
              <a:rPr lang="en-US" dirty="0" smtClean="0"/>
              <a:t>Most adults feed on nectar</a:t>
            </a:r>
          </a:p>
          <a:p>
            <a:endParaRPr lang="en-US" dirty="0"/>
          </a:p>
          <a:p>
            <a:r>
              <a:rPr lang="en-US" dirty="0" smtClean="0"/>
              <a:t>Plants most attractive have small flowers in large clusters:</a:t>
            </a:r>
          </a:p>
          <a:p>
            <a:pPr lvl="1"/>
            <a:r>
              <a:rPr lang="en-US" dirty="0" smtClean="0"/>
              <a:t>Dill, fennel, parsley</a:t>
            </a:r>
          </a:p>
          <a:p>
            <a:pPr lvl="1"/>
            <a:r>
              <a:rPr lang="en-US" dirty="0" smtClean="0"/>
              <a:t>Flowers in aster family (sunflower family)</a:t>
            </a:r>
          </a:p>
          <a:p>
            <a:pPr lvl="2"/>
            <a:r>
              <a:rPr lang="en-US" dirty="0" smtClean="0"/>
              <a:t>Zinnias (flowers all during warm weather), coreopsis</a:t>
            </a:r>
          </a:p>
          <a:p>
            <a:pPr lvl="1"/>
            <a:r>
              <a:rPr lang="en-US" dirty="0" smtClean="0"/>
              <a:t>Mustards; sweet alyssum</a:t>
            </a:r>
          </a:p>
          <a:p>
            <a:pPr lvl="1"/>
            <a:r>
              <a:rPr lang="en-US" dirty="0" smtClean="0"/>
              <a:t>Coneflowers, daisies, goldenrod</a:t>
            </a:r>
          </a:p>
          <a:p>
            <a:r>
              <a:rPr lang="en-US" dirty="0" smtClean="0"/>
              <a:t>Flowers blooming at different times throughout the year are best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Attracting </a:t>
            </a:r>
            <a:r>
              <a:rPr lang="en-US" dirty="0" err="1" smtClean="0"/>
              <a:t>beneficials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0020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3638" y="1672022"/>
            <a:ext cx="3463962" cy="4454142"/>
          </a:xfrm>
        </p:spPr>
        <p:txBody>
          <a:bodyPr/>
          <a:lstStyle/>
          <a:p>
            <a:r>
              <a:rPr lang="en-US" dirty="0" smtClean="0"/>
              <a:t>Baby’s breath</a:t>
            </a:r>
          </a:p>
          <a:p>
            <a:r>
              <a:rPr lang="en-US" dirty="0" smtClean="0"/>
              <a:t>Goldenrod</a:t>
            </a:r>
          </a:p>
          <a:p>
            <a:r>
              <a:rPr lang="en-US" dirty="0" err="1" smtClean="0"/>
              <a:t>Lavendar</a:t>
            </a:r>
            <a:endParaRPr lang="en-US" dirty="0" smtClean="0"/>
          </a:p>
          <a:p>
            <a:r>
              <a:rPr lang="en-US" dirty="0" smtClean="0"/>
              <a:t>Lemon balm</a:t>
            </a:r>
          </a:p>
          <a:p>
            <a:r>
              <a:rPr lang="en-US" dirty="0" smtClean="0"/>
              <a:t>Marigolds</a:t>
            </a:r>
          </a:p>
          <a:p>
            <a:r>
              <a:rPr lang="en-US" dirty="0" smtClean="0"/>
              <a:t>Nasturtiums</a:t>
            </a:r>
          </a:p>
          <a:p>
            <a:r>
              <a:rPr lang="en-US" dirty="0" smtClean="0"/>
              <a:t>Purple Coneflower</a:t>
            </a:r>
          </a:p>
          <a:p>
            <a:r>
              <a:rPr lang="en-US" dirty="0" smtClean="0"/>
              <a:t>Geraniums</a:t>
            </a:r>
          </a:p>
          <a:p>
            <a:r>
              <a:rPr lang="en-US" dirty="0" smtClean="0"/>
              <a:t>Salvia</a:t>
            </a:r>
          </a:p>
          <a:p>
            <a:r>
              <a:rPr lang="en-US" dirty="0" smtClean="0"/>
              <a:t>Sunflower</a:t>
            </a:r>
          </a:p>
          <a:p>
            <a:r>
              <a:rPr lang="en-US" dirty="0" smtClean="0"/>
              <a:t>Yarrow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Plants for </a:t>
            </a:r>
            <a:r>
              <a:rPr lang="en-US" dirty="0" err="1" smtClean="0"/>
              <a:t>beneficials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038600" y="1600200"/>
            <a:ext cx="4724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Black-eyed </a:t>
            </a:r>
            <a:r>
              <a:rPr lang="en-US" dirty="0" err="1" smtClean="0"/>
              <a:t>susan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Chamomile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Cilantro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Cosmos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Daisies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9699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Encourage birds, spiders, lizards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Attract </a:t>
            </a:r>
            <a:r>
              <a:rPr lang="en-US" dirty="0" err="1" smtClean="0"/>
              <a:t>beneficials</a:t>
            </a:r>
            <a:endParaRPr lang="en-US" dirty="0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590800"/>
            <a:ext cx="8828259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027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087539"/>
            <a:ext cx="8658225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271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0"/>
            <a:ext cx="53340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131" y="3733800"/>
            <a:ext cx="48768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13163"/>
            <a:ext cx="4725848" cy="314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6755" y="76200"/>
            <a:ext cx="48006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0203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04255"/>
            <a:ext cx="4762500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183" y="5686"/>
            <a:ext cx="4970817" cy="372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3698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Hard to tell the difference</a:t>
            </a:r>
          </a:p>
          <a:p>
            <a:r>
              <a:rPr lang="en-US" dirty="0" smtClean="0"/>
              <a:t>Leaf-footed nymphs will stay grouped together to overcome plant defenses</a:t>
            </a:r>
          </a:p>
          <a:p>
            <a:r>
              <a:rPr lang="en-US" dirty="0" smtClean="0"/>
              <a:t>Assassin bug nymphs usually solitary.  </a:t>
            </a:r>
          </a:p>
          <a:p>
            <a:r>
              <a:rPr lang="en-US" dirty="0" smtClean="0"/>
              <a:t>Assassin bugs carry proboscis forward</a:t>
            </a:r>
          </a:p>
          <a:p>
            <a:r>
              <a:rPr lang="en-US" dirty="0" smtClean="0"/>
              <a:t>Leaf-footed bugs carry proboscis underneath body.</a:t>
            </a:r>
          </a:p>
          <a:p>
            <a:r>
              <a:rPr lang="en-US" dirty="0" smtClean="0"/>
              <a:t>Assassin bugs will bite humans</a:t>
            </a:r>
          </a:p>
          <a:p>
            <a:r>
              <a:rPr lang="en-US" dirty="0" smtClean="0"/>
              <a:t>Assassin bug will rare-up on hind legs when threatened</a:t>
            </a:r>
          </a:p>
          <a:p>
            <a:r>
              <a:rPr lang="en-US" dirty="0" smtClean="0"/>
              <a:t>Look around for other assassins feeding on insects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Assassin bug vs leaf-footed bug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0940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Plant diseases are tough</a:t>
            </a:r>
          </a:p>
          <a:p>
            <a:pPr lvl="1"/>
            <a:r>
              <a:rPr lang="en-US" dirty="0" smtClean="0"/>
              <a:t>Can be fungal, bacteria, virus, or others (less common)</a:t>
            </a:r>
          </a:p>
          <a:p>
            <a:r>
              <a:rPr lang="en-US" dirty="0" smtClean="0"/>
              <a:t>Usually no CURE for disease</a:t>
            </a:r>
          </a:p>
          <a:p>
            <a:pPr lvl="1"/>
            <a:r>
              <a:rPr lang="en-US" dirty="0" smtClean="0"/>
              <a:t>Prevention is best.</a:t>
            </a:r>
          </a:p>
          <a:p>
            <a:pPr lvl="1"/>
            <a:r>
              <a:rPr lang="en-US" dirty="0" smtClean="0"/>
              <a:t>Sometimes can stop disease from spreading </a:t>
            </a:r>
          </a:p>
          <a:p>
            <a:pPr lvl="1"/>
            <a:r>
              <a:rPr lang="en-US" dirty="0" smtClean="0"/>
              <a:t>Products can protect plants from spread</a:t>
            </a:r>
          </a:p>
          <a:p>
            <a:endParaRPr lang="en-US" dirty="0"/>
          </a:p>
          <a:p>
            <a:r>
              <a:rPr lang="en-US" dirty="0" smtClean="0"/>
              <a:t>Three factors necessary for disease development</a:t>
            </a:r>
          </a:p>
          <a:p>
            <a:pPr lvl="1"/>
            <a:r>
              <a:rPr lang="en-US" dirty="0" smtClean="0"/>
              <a:t>Presence of pathogen</a:t>
            </a:r>
          </a:p>
          <a:p>
            <a:pPr lvl="1"/>
            <a:r>
              <a:rPr lang="en-US" dirty="0" smtClean="0"/>
              <a:t>Availability of susceptible host</a:t>
            </a:r>
          </a:p>
          <a:p>
            <a:pPr lvl="1"/>
            <a:r>
              <a:rPr lang="en-US" dirty="0" smtClean="0"/>
              <a:t>Favorable </a:t>
            </a:r>
            <a:r>
              <a:rPr lang="en-US" smtClean="0"/>
              <a:t>environmental conditions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Plant Diseases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995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Squash bug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3124200"/>
            <a:ext cx="619125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213" y="-152400"/>
            <a:ext cx="6681787" cy="445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14585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Squash bug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Cultural management:</a:t>
            </a:r>
          </a:p>
          <a:p>
            <a:pPr lvl="1"/>
            <a:r>
              <a:rPr lang="en-US" dirty="0" smtClean="0"/>
              <a:t>Crush eggs/nymphs</a:t>
            </a:r>
          </a:p>
          <a:p>
            <a:pPr lvl="1"/>
            <a:r>
              <a:rPr lang="en-US" dirty="0" smtClean="0"/>
              <a:t>Provide cover overnight on soil, treat in the morning.</a:t>
            </a:r>
          </a:p>
          <a:p>
            <a:pPr lvl="1"/>
            <a:r>
              <a:rPr lang="en-US" dirty="0" smtClean="0"/>
              <a:t>Remove plant debris after harvest to minimize overwintering</a:t>
            </a:r>
          </a:p>
          <a:p>
            <a:pPr lvl="1"/>
            <a:endParaRPr lang="en-US" dirty="0"/>
          </a:p>
          <a:p>
            <a:r>
              <a:rPr lang="en-US" dirty="0" smtClean="0"/>
              <a:t>Chemical:</a:t>
            </a:r>
          </a:p>
          <a:p>
            <a:pPr lvl="1"/>
            <a:r>
              <a:rPr lang="en-US" dirty="0" err="1" smtClean="0"/>
              <a:t>Carbaryl</a:t>
            </a:r>
            <a:r>
              <a:rPr lang="en-US" dirty="0" smtClean="0"/>
              <a:t> (</a:t>
            </a:r>
            <a:r>
              <a:rPr lang="en-US" dirty="0" err="1" smtClean="0"/>
              <a:t>Sevin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Permethrin</a:t>
            </a:r>
          </a:p>
          <a:p>
            <a:pPr lvl="1"/>
            <a:r>
              <a:rPr lang="en-US" dirty="0" smtClean="0"/>
              <a:t>Insecticidal soaps</a:t>
            </a:r>
          </a:p>
          <a:p>
            <a:pPr lvl="2"/>
            <a:r>
              <a:rPr lang="en-US" dirty="0" smtClean="0"/>
              <a:t>All products most effective on young </a:t>
            </a:r>
            <a:r>
              <a:rPr lang="en-US" dirty="0" err="1" smtClean="0"/>
              <a:t>nyphms</a:t>
            </a:r>
            <a:endParaRPr lang="en-US" dirty="0" smtClean="0"/>
          </a:p>
          <a:p>
            <a:pPr lvl="2"/>
            <a:r>
              <a:rPr lang="en-US" dirty="0" smtClean="0"/>
              <a:t>Focus on underside of the leaves.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424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With stink bugs, these are the</a:t>
            </a:r>
            <a:br>
              <a:rPr lang="en-US" dirty="0" smtClean="0"/>
            </a:br>
            <a:r>
              <a:rPr lang="en-US" dirty="0" smtClean="0"/>
              <a:t>toughest to control in the </a:t>
            </a:r>
            <a:br>
              <a:rPr lang="en-US" dirty="0" smtClean="0"/>
            </a:br>
            <a:r>
              <a:rPr lang="en-US" dirty="0" smtClean="0"/>
              <a:t>garden.</a:t>
            </a:r>
          </a:p>
          <a:p>
            <a:r>
              <a:rPr lang="en-US" dirty="0" smtClean="0"/>
              <a:t>Early detection is key</a:t>
            </a:r>
          </a:p>
          <a:p>
            <a:pPr lvl="1"/>
            <a:r>
              <a:rPr lang="en-US" dirty="0" smtClean="0"/>
              <a:t>Nymphs are always easier</a:t>
            </a:r>
            <a:br>
              <a:rPr lang="en-US" dirty="0" smtClean="0"/>
            </a:br>
            <a:r>
              <a:rPr lang="en-US" dirty="0" smtClean="0"/>
              <a:t>to kill.</a:t>
            </a:r>
          </a:p>
          <a:p>
            <a:r>
              <a:rPr lang="en-US" dirty="0" smtClean="0"/>
              <a:t>Does not transmit disease,</a:t>
            </a:r>
            <a:br>
              <a:rPr lang="en-US" dirty="0" smtClean="0"/>
            </a:br>
            <a:r>
              <a:rPr lang="en-US" dirty="0" smtClean="0"/>
              <a:t>but open wound susceptible</a:t>
            </a:r>
            <a:br>
              <a:rPr lang="en-US" dirty="0" smtClean="0"/>
            </a:br>
            <a:r>
              <a:rPr lang="en-US" dirty="0" smtClean="0"/>
              <a:t>to fungal infection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Leaf-footed bug</a:t>
            </a:r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837" y="2057400"/>
            <a:ext cx="4348163" cy="5797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069063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aveform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Wavefor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1420</TotalTime>
  <Words>1399</Words>
  <Application>Microsoft Office PowerPoint</Application>
  <PresentationFormat>On-screen Show (4:3)</PresentationFormat>
  <Paragraphs>305</Paragraphs>
  <Slides>67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67</vt:i4>
      </vt:variant>
    </vt:vector>
  </HeadingPairs>
  <TitlesOfParts>
    <vt:vector size="69" baseType="lpstr">
      <vt:lpstr>Waveform</vt:lpstr>
      <vt:lpstr>1_Waveform</vt:lpstr>
      <vt:lpstr>Beginning Gardener’s Class</vt:lpstr>
      <vt:lpstr>Week 4</vt:lpstr>
      <vt:lpstr>Squash bug!</vt:lpstr>
      <vt:lpstr>Squash bug</vt:lpstr>
      <vt:lpstr>Squash bug</vt:lpstr>
      <vt:lpstr>Squash bug</vt:lpstr>
      <vt:lpstr>Squash bug</vt:lpstr>
      <vt:lpstr>Squash bug</vt:lpstr>
      <vt:lpstr>Leaf-footed bug</vt:lpstr>
      <vt:lpstr>Leaf-footed bug </vt:lpstr>
      <vt:lpstr>Leaf-footed bug </vt:lpstr>
      <vt:lpstr>Leaf-footed bug </vt:lpstr>
      <vt:lpstr>Leaf-footed bug </vt:lpstr>
      <vt:lpstr>Stink bugs</vt:lpstr>
      <vt:lpstr>Stink bugs</vt:lpstr>
      <vt:lpstr>Stink bugs</vt:lpstr>
      <vt:lpstr>PowerPoint Presentation</vt:lpstr>
      <vt:lpstr>PowerPoint Presentation</vt:lpstr>
      <vt:lpstr>Cucumber beetle</vt:lpstr>
      <vt:lpstr>Cucumber beetle</vt:lpstr>
      <vt:lpstr>Cucumber beetle</vt:lpstr>
      <vt:lpstr>Cucumber beetle</vt:lpstr>
      <vt:lpstr>Cucumber beetle</vt:lpstr>
      <vt:lpstr>Colorado potato beetle</vt:lpstr>
      <vt:lpstr>Colorado potato beetle</vt:lpstr>
      <vt:lpstr>Colorado potato beetle</vt:lpstr>
      <vt:lpstr>Colorado potato beetle</vt:lpstr>
      <vt:lpstr>Flea beetle</vt:lpstr>
      <vt:lpstr>Flea beetle</vt:lpstr>
      <vt:lpstr>Flea beetle</vt:lpstr>
      <vt:lpstr>Flea beetle</vt:lpstr>
      <vt:lpstr>Squash vine borer</vt:lpstr>
      <vt:lpstr>Squash vine borer</vt:lpstr>
      <vt:lpstr>Squash vine borer</vt:lpstr>
      <vt:lpstr>Squash vine borer</vt:lpstr>
      <vt:lpstr>Tomato fruit worm and other worms</vt:lpstr>
      <vt:lpstr>Pesticides</vt:lpstr>
      <vt:lpstr>PowerPoint Presentation</vt:lpstr>
      <vt:lpstr>PowerPoint Presentation</vt:lpstr>
      <vt:lpstr>PowerPoint Presentation</vt:lpstr>
      <vt:lpstr>PowerPoint Presentation</vt:lpstr>
      <vt:lpstr>Active ingredients</vt:lpstr>
      <vt:lpstr>Label walk-through</vt:lpstr>
      <vt:lpstr>PowerPoint Presentation</vt:lpstr>
      <vt:lpstr>PowerPoint Presentation</vt:lpstr>
      <vt:lpstr>PowerPoint Presentation</vt:lpstr>
      <vt:lpstr>PowerPoint Presentation</vt:lpstr>
      <vt:lpstr>Signal words describe acute toxicity</vt:lpstr>
      <vt:lpstr>Modes of Action</vt:lpstr>
      <vt:lpstr>Trap cropping</vt:lpstr>
      <vt:lpstr>Repellant plants</vt:lpstr>
      <vt:lpstr>Nematodes</vt:lpstr>
      <vt:lpstr>Nematodes</vt:lpstr>
      <vt:lpstr>Cover crops</vt:lpstr>
      <vt:lpstr>Cover crops </vt:lpstr>
      <vt:lpstr>Cover crops </vt:lpstr>
      <vt:lpstr>Inoculants </vt:lpstr>
      <vt:lpstr>Cover crops</vt:lpstr>
      <vt:lpstr>Cover crops</vt:lpstr>
      <vt:lpstr>Attracting beneficials</vt:lpstr>
      <vt:lpstr>Plants for beneficials</vt:lpstr>
      <vt:lpstr>Attract beneficials</vt:lpstr>
      <vt:lpstr>PowerPoint Presentation</vt:lpstr>
      <vt:lpstr>PowerPoint Presentation</vt:lpstr>
      <vt:lpstr>PowerPoint Presentation</vt:lpstr>
      <vt:lpstr>Assassin bug vs leaf-footed bug</vt:lpstr>
      <vt:lpstr>Plant Diseases</vt:lpstr>
    </vt:vector>
  </TitlesOfParts>
  <Company>TAMU ESSM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ENVIRONMENTAL HORTICULTURE</dc:title>
  <dc:creator>ESSM</dc:creator>
  <cp:lastModifiedBy>Stephen.Janak</cp:lastModifiedBy>
  <cp:revision>85</cp:revision>
  <dcterms:created xsi:type="dcterms:W3CDTF">2017-03-14T22:43:58Z</dcterms:created>
  <dcterms:modified xsi:type="dcterms:W3CDTF">2017-07-10T16:11:00Z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